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DM Sans" charset="1" panose="00000000000000000000"/>
      <p:regular r:id="rId37"/>
    </p:embeddedFont>
    <p:embeddedFont>
      <p:font typeface="Codec Pro Ultra-Bold" charset="1" panose="00000700000000000000"/>
      <p:regular r:id="rId38"/>
    </p:embeddedFont>
    <p:embeddedFont>
      <p:font typeface="DM Sans Bold" charset="1" panose="00000000000000000000"/>
      <p:regular r:id="rId39"/>
    </p:embeddedFont>
    <p:embeddedFont>
      <p:font typeface="Codec Pro" charset="1" panose="00000500000000000000"/>
      <p:regular r:id="rId40"/>
    </p:embeddedFont>
    <p:embeddedFont>
      <p:font typeface="Codec Pro Bold" charset="1" panose="000006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8.jpe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3.png" Type="http://schemas.openxmlformats.org/officeDocument/2006/relationships/image"/><Relationship Id="rId7" Target="https://www.facebook.com/photo?fbid=122122361102800880&amp;set=a.122106705428800880"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svg" Type="http://schemas.openxmlformats.org/officeDocument/2006/relationships/image"/><Relationship Id="rId11" Target="../media/image76.png" Type="http://schemas.openxmlformats.org/officeDocument/2006/relationships/image"/><Relationship Id="rId12" Target="../media/image77.svg" Type="http://schemas.openxmlformats.org/officeDocument/2006/relationships/image"/><Relationship Id="rId13" Target="../media/image78.png" Type="http://schemas.openxmlformats.org/officeDocument/2006/relationships/image"/><Relationship Id="rId14" Target="../media/image79.svg" Type="http://schemas.openxmlformats.org/officeDocument/2006/relationships/image"/><Relationship Id="rId2" Target="../media/image69.pn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7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540434" y="-255627"/>
            <a:ext cx="18828434" cy="13656411"/>
            <a:chOff x="0" y="0"/>
            <a:chExt cx="4302769" cy="3120832"/>
          </a:xfrm>
        </p:grpSpPr>
        <p:sp>
          <p:nvSpPr>
            <p:cNvPr name="Freeform 3" id="3"/>
            <p:cNvSpPr/>
            <p:nvPr/>
          </p:nvSpPr>
          <p:spPr>
            <a:xfrm flipH="false" flipV="false" rot="0">
              <a:off x="0" y="0"/>
              <a:ext cx="4302769" cy="3120832"/>
            </a:xfrm>
            <a:custGeom>
              <a:avLst/>
              <a:gdLst/>
              <a:ahLst/>
              <a:cxnLst/>
              <a:rect r="r" b="b" t="t" l="l"/>
              <a:pathLst>
                <a:path h="3120832" w="4302769">
                  <a:moveTo>
                    <a:pt x="0" y="0"/>
                  </a:moveTo>
                  <a:lnTo>
                    <a:pt x="4302769" y="0"/>
                  </a:lnTo>
                  <a:lnTo>
                    <a:pt x="4302769" y="3120832"/>
                  </a:lnTo>
                  <a:lnTo>
                    <a:pt x="0" y="3120832"/>
                  </a:lnTo>
                  <a:close/>
                </a:path>
              </a:pathLst>
            </a:custGeom>
            <a:solidFill>
              <a:srgbClr val="C2DEED"/>
            </a:solidFill>
          </p:spPr>
        </p:sp>
        <p:sp>
          <p:nvSpPr>
            <p:cNvPr name="TextBox 4" id="4"/>
            <p:cNvSpPr txBox="true"/>
            <p:nvPr/>
          </p:nvSpPr>
          <p:spPr>
            <a:xfrm>
              <a:off x="0" y="-38100"/>
              <a:ext cx="4302769" cy="3158932"/>
            </a:xfrm>
            <a:prstGeom prst="rect">
              <a:avLst/>
            </a:prstGeom>
          </p:spPr>
          <p:txBody>
            <a:bodyPr anchor="ctr" rtlCol="false" tIns="50800" lIns="50800" bIns="50800" rIns="50800"/>
            <a:lstStyle/>
            <a:p>
              <a:pPr algn="ctr">
                <a:lnSpc>
                  <a:spcPts val="3188"/>
                </a:lnSpc>
              </a:pPr>
              <a:r>
                <a:rPr lang="en-US" sz="2310" spc="496">
                  <a:solidFill>
                    <a:srgbClr val="FFFFFF"/>
                  </a:solidFill>
                  <a:latin typeface="DM Sans"/>
                  <a:ea typeface="DM Sans"/>
                  <a:cs typeface="DM Sans"/>
                  <a:sym typeface="DM Sans"/>
                </a:rPr>
                <a:t>INSPIRING CREATIVITY IN CHILDREN </a:t>
              </a:r>
            </a:p>
          </p:txBody>
        </p:sp>
      </p:grpSp>
      <p:sp>
        <p:nvSpPr>
          <p:cNvPr name="TextBox 5" id="5"/>
          <p:cNvSpPr txBox="true"/>
          <p:nvPr/>
        </p:nvSpPr>
        <p:spPr>
          <a:xfrm rot="0">
            <a:off x="1296249" y="3703120"/>
            <a:ext cx="15039368" cy="2630757"/>
          </a:xfrm>
          <a:prstGeom prst="rect">
            <a:avLst/>
          </a:prstGeom>
        </p:spPr>
        <p:txBody>
          <a:bodyPr anchor="t" rtlCol="false" tIns="0" lIns="0" bIns="0" rIns="0">
            <a:spAutoFit/>
          </a:bodyPr>
          <a:lstStyle/>
          <a:p>
            <a:pPr algn="ctr" marL="0" indent="0" lvl="0">
              <a:lnSpc>
                <a:spcPts val="19847"/>
              </a:lnSpc>
              <a:spcBef>
                <a:spcPct val="0"/>
              </a:spcBef>
            </a:pPr>
            <a:r>
              <a:rPr lang="en-US" b="true" sz="14176">
                <a:solidFill>
                  <a:srgbClr val="11100E"/>
                </a:solidFill>
                <a:latin typeface="Codec Pro Ultra-Bold"/>
                <a:ea typeface="Codec Pro Ultra-Bold"/>
                <a:cs typeface="Codec Pro Ultra-Bold"/>
                <a:sym typeface="Codec Pro Ultra-Bold"/>
              </a:rPr>
              <a:t>Crafy Kids</a:t>
            </a:r>
          </a:p>
        </p:txBody>
      </p:sp>
      <p:sp>
        <p:nvSpPr>
          <p:cNvPr name="Freeform 6" id="6"/>
          <p:cNvSpPr/>
          <p:nvPr/>
        </p:nvSpPr>
        <p:spPr>
          <a:xfrm flipH="false" flipV="false" rot="0">
            <a:off x="10780696" y="6635638"/>
            <a:ext cx="11109843" cy="7494094"/>
          </a:xfrm>
          <a:custGeom>
            <a:avLst/>
            <a:gdLst/>
            <a:ahLst/>
            <a:cxnLst/>
            <a:rect r="r" b="b" t="t" l="l"/>
            <a:pathLst>
              <a:path h="7494094" w="11109843">
                <a:moveTo>
                  <a:pt x="0" y="0"/>
                </a:moveTo>
                <a:lnTo>
                  <a:pt x="11109842" y="0"/>
                </a:lnTo>
                <a:lnTo>
                  <a:pt x="11109842" y="7494094"/>
                </a:lnTo>
                <a:lnTo>
                  <a:pt x="0" y="7494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979558" y="-1378421"/>
            <a:ext cx="5900914" cy="5900914"/>
          </a:xfrm>
          <a:custGeom>
            <a:avLst/>
            <a:gdLst/>
            <a:ahLst/>
            <a:cxnLst/>
            <a:rect r="r" b="b" t="t" l="l"/>
            <a:pathLst>
              <a:path h="5900914" w="5900914">
                <a:moveTo>
                  <a:pt x="0" y="0"/>
                </a:moveTo>
                <a:lnTo>
                  <a:pt x="5900913" y="0"/>
                </a:lnTo>
                <a:lnTo>
                  <a:pt x="5900913" y="5900914"/>
                </a:lnTo>
                <a:lnTo>
                  <a:pt x="0" y="5900914"/>
                </a:lnTo>
                <a:lnTo>
                  <a:pt x="0" y="0"/>
                </a:lnTo>
                <a:close/>
              </a:path>
            </a:pathLst>
          </a:custGeom>
          <a:blipFill>
            <a:blip r:embed="rId4"/>
            <a:stretch>
              <a:fillRect l="0" t="0" r="0" b="0"/>
            </a:stretch>
          </a:blipFill>
        </p:spPr>
      </p:sp>
      <p:sp>
        <p:nvSpPr>
          <p:cNvPr name="Freeform 8" id="8"/>
          <p:cNvSpPr/>
          <p:nvPr/>
        </p:nvSpPr>
        <p:spPr>
          <a:xfrm flipH="false" flipV="false" rot="2076909">
            <a:off x="-5048524" y="-3871739"/>
            <a:ext cx="10534032" cy="7105683"/>
          </a:xfrm>
          <a:custGeom>
            <a:avLst/>
            <a:gdLst/>
            <a:ahLst/>
            <a:cxnLst/>
            <a:rect r="r" b="b" t="t" l="l"/>
            <a:pathLst>
              <a:path h="7105683" w="10534032">
                <a:moveTo>
                  <a:pt x="0" y="0"/>
                </a:moveTo>
                <a:lnTo>
                  <a:pt x="10534032" y="0"/>
                </a:lnTo>
                <a:lnTo>
                  <a:pt x="10534032" y="7105683"/>
                </a:lnTo>
                <a:lnTo>
                  <a:pt x="0" y="7105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318907" y="3274067"/>
            <a:ext cx="11295864" cy="839146"/>
          </a:xfrm>
          <a:prstGeom prst="rect">
            <a:avLst/>
          </a:prstGeom>
        </p:spPr>
        <p:txBody>
          <a:bodyPr anchor="t" rtlCol="false" tIns="0" lIns="0" bIns="0" rIns="0">
            <a:spAutoFit/>
          </a:bodyPr>
          <a:lstStyle/>
          <a:p>
            <a:pPr algn="ctr">
              <a:lnSpc>
                <a:spcPts val="6870"/>
              </a:lnSpc>
              <a:spcBef>
                <a:spcPct val="0"/>
              </a:spcBef>
            </a:pPr>
            <a:r>
              <a:rPr lang="en-US" sz="4978" spc="786">
                <a:solidFill>
                  <a:srgbClr val="11100E"/>
                </a:solidFill>
                <a:latin typeface="DM Sans"/>
                <a:ea typeface="DM Sans"/>
                <a:cs typeface="DM Sans"/>
                <a:sym typeface="DM Sans"/>
              </a:rPr>
              <a:t>PRESENTATION MAY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30491"/>
            <a:ext cx="16739340" cy="1828801"/>
          </a:xfrm>
          <a:prstGeom prst="rect">
            <a:avLst/>
          </a:prstGeom>
        </p:spPr>
        <p:txBody>
          <a:bodyPr anchor="t" rtlCol="false" tIns="0" lIns="0" bIns="0" rIns="0">
            <a:spAutoFit/>
          </a:bodyPr>
          <a:lstStyle/>
          <a:p>
            <a:pPr algn="ctr" marL="0" indent="0" lvl="0">
              <a:lnSpc>
                <a:spcPts val="13799"/>
              </a:lnSpc>
              <a:spcBef>
                <a:spcPct val="0"/>
              </a:spcBef>
            </a:pPr>
            <a:r>
              <a:rPr lang="en-US" sz="9999" spc="569">
                <a:solidFill>
                  <a:srgbClr val="FFFFFF"/>
                </a:solidFill>
                <a:latin typeface="Codec Pro"/>
                <a:ea typeface="Codec Pro"/>
                <a:cs typeface="Codec Pro"/>
                <a:sym typeface="Codec Pro"/>
              </a:rPr>
              <a:t>BUYER PERSONA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175940">
            <a:off x="-1939692" y="-3132622"/>
            <a:ext cx="18978919" cy="16045813"/>
          </a:xfrm>
          <a:custGeom>
            <a:avLst/>
            <a:gdLst/>
            <a:ahLst/>
            <a:cxnLst/>
            <a:rect r="r" b="b" t="t" l="l"/>
            <a:pathLst>
              <a:path h="16045813" w="18978919">
                <a:moveTo>
                  <a:pt x="0" y="0"/>
                </a:moveTo>
                <a:lnTo>
                  <a:pt x="18978919" y="0"/>
                </a:lnTo>
                <a:lnTo>
                  <a:pt x="18978919" y="16045813"/>
                </a:lnTo>
                <a:lnTo>
                  <a:pt x="0" y="16045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8642" y="-506431"/>
            <a:ext cx="6758564" cy="10793431"/>
          </a:xfrm>
          <a:custGeom>
            <a:avLst/>
            <a:gdLst/>
            <a:ahLst/>
            <a:cxnLst/>
            <a:rect r="r" b="b" t="t" l="l"/>
            <a:pathLst>
              <a:path h="10793431" w="6758564">
                <a:moveTo>
                  <a:pt x="0" y="0"/>
                </a:moveTo>
                <a:lnTo>
                  <a:pt x="6758564" y="0"/>
                </a:lnTo>
                <a:lnTo>
                  <a:pt x="6758564" y="10793431"/>
                </a:lnTo>
                <a:lnTo>
                  <a:pt x="0" y="10793431"/>
                </a:lnTo>
                <a:lnTo>
                  <a:pt x="0" y="0"/>
                </a:lnTo>
                <a:close/>
              </a:path>
            </a:pathLst>
          </a:custGeom>
          <a:blipFill>
            <a:blip r:embed="rId4"/>
            <a:stretch>
              <a:fillRect l="-6533" t="0" r="0" b="0"/>
            </a:stretch>
          </a:blipFill>
        </p:spPr>
      </p:sp>
      <p:grpSp>
        <p:nvGrpSpPr>
          <p:cNvPr name="Group 4" id="4"/>
          <p:cNvGrpSpPr/>
          <p:nvPr/>
        </p:nvGrpSpPr>
        <p:grpSpPr>
          <a:xfrm rot="0">
            <a:off x="672317" y="374715"/>
            <a:ext cx="3984133" cy="1151788"/>
            <a:chOff x="0" y="0"/>
            <a:chExt cx="1049319" cy="303352"/>
          </a:xfrm>
        </p:grpSpPr>
        <p:sp>
          <p:nvSpPr>
            <p:cNvPr name="Freeform 5" id="5"/>
            <p:cNvSpPr/>
            <p:nvPr/>
          </p:nvSpPr>
          <p:spPr>
            <a:xfrm flipH="false" flipV="false" rot="0">
              <a:off x="0" y="0"/>
              <a:ext cx="1049319" cy="303352"/>
            </a:xfrm>
            <a:custGeom>
              <a:avLst/>
              <a:gdLst/>
              <a:ahLst/>
              <a:cxnLst/>
              <a:rect r="r" b="b" t="t" l="l"/>
              <a:pathLst>
                <a:path h="303352" w="1049319">
                  <a:moveTo>
                    <a:pt x="99103" y="0"/>
                  </a:moveTo>
                  <a:lnTo>
                    <a:pt x="950216" y="0"/>
                  </a:lnTo>
                  <a:cubicBezTo>
                    <a:pt x="976500" y="0"/>
                    <a:pt x="1001707" y="10441"/>
                    <a:pt x="1020292" y="29026"/>
                  </a:cubicBezTo>
                  <a:cubicBezTo>
                    <a:pt x="1038878" y="47612"/>
                    <a:pt x="1049319" y="72819"/>
                    <a:pt x="1049319" y="99103"/>
                  </a:cubicBezTo>
                  <a:lnTo>
                    <a:pt x="1049319" y="204249"/>
                  </a:lnTo>
                  <a:cubicBezTo>
                    <a:pt x="1049319" y="230533"/>
                    <a:pt x="1038878" y="255740"/>
                    <a:pt x="1020292" y="274325"/>
                  </a:cubicBezTo>
                  <a:cubicBezTo>
                    <a:pt x="1001707" y="292910"/>
                    <a:pt x="976500" y="303352"/>
                    <a:pt x="950216" y="303352"/>
                  </a:cubicBezTo>
                  <a:lnTo>
                    <a:pt x="99103" y="303352"/>
                  </a:lnTo>
                  <a:cubicBezTo>
                    <a:pt x="72819" y="303352"/>
                    <a:pt x="47612" y="292910"/>
                    <a:pt x="29026" y="274325"/>
                  </a:cubicBezTo>
                  <a:cubicBezTo>
                    <a:pt x="10441" y="255740"/>
                    <a:pt x="0" y="230533"/>
                    <a:pt x="0" y="204249"/>
                  </a:cubicBezTo>
                  <a:lnTo>
                    <a:pt x="0" y="99103"/>
                  </a:lnTo>
                  <a:cubicBezTo>
                    <a:pt x="0" y="72819"/>
                    <a:pt x="10441" y="47612"/>
                    <a:pt x="29026" y="29026"/>
                  </a:cubicBezTo>
                  <a:cubicBezTo>
                    <a:pt x="47612" y="10441"/>
                    <a:pt x="72819" y="0"/>
                    <a:pt x="99103" y="0"/>
                  </a:cubicBezTo>
                  <a:close/>
                </a:path>
              </a:pathLst>
            </a:custGeom>
            <a:solidFill>
              <a:srgbClr val="FDFBFB"/>
            </a:solidFill>
          </p:spPr>
        </p:sp>
        <p:sp>
          <p:nvSpPr>
            <p:cNvPr name="TextBox 6" id="6"/>
            <p:cNvSpPr txBox="true"/>
            <p:nvPr/>
          </p:nvSpPr>
          <p:spPr>
            <a:xfrm>
              <a:off x="0" y="-38100"/>
              <a:ext cx="1049319" cy="341452"/>
            </a:xfrm>
            <a:prstGeom prst="rect">
              <a:avLst/>
            </a:prstGeom>
          </p:spPr>
          <p:txBody>
            <a:bodyPr anchor="ctr" rtlCol="false" tIns="50800" lIns="50800" bIns="50800" rIns="50800"/>
            <a:lstStyle/>
            <a:p>
              <a:pPr algn="ctr">
                <a:lnSpc>
                  <a:spcPts val="2943"/>
                </a:lnSpc>
              </a:pPr>
            </a:p>
          </p:txBody>
        </p:sp>
      </p:grpSp>
      <p:sp>
        <p:nvSpPr>
          <p:cNvPr name="TextBox 7" id="7"/>
          <p:cNvSpPr txBox="true"/>
          <p:nvPr/>
        </p:nvSpPr>
        <p:spPr>
          <a:xfrm rot="0">
            <a:off x="300511" y="6894449"/>
            <a:ext cx="4897249" cy="2663983"/>
          </a:xfrm>
          <a:prstGeom prst="rect">
            <a:avLst/>
          </a:prstGeom>
        </p:spPr>
        <p:txBody>
          <a:bodyPr anchor="t" rtlCol="false" tIns="0" lIns="0" bIns="0" rIns="0">
            <a:spAutoFit/>
          </a:bodyPr>
          <a:lstStyle/>
          <a:p>
            <a:pPr algn="ctr">
              <a:lnSpc>
                <a:spcPts val="4232"/>
              </a:lnSpc>
            </a:pPr>
            <a:r>
              <a:rPr lang="en-US" sz="3023">
                <a:solidFill>
                  <a:srgbClr val="000000"/>
                </a:solidFill>
                <a:latin typeface="DM Sans"/>
                <a:ea typeface="DM Sans"/>
                <a:cs typeface="DM Sans"/>
                <a:sym typeface="DM Sans"/>
              </a:rPr>
              <a:t>Interests: Education, family time, child development.</a:t>
            </a:r>
          </a:p>
          <a:p>
            <a:pPr algn="ctr">
              <a:lnSpc>
                <a:spcPts val="4232"/>
              </a:lnSpc>
            </a:pPr>
            <a:r>
              <a:rPr lang="en-US" sz="3023">
                <a:solidFill>
                  <a:srgbClr val="000000"/>
                </a:solidFill>
                <a:latin typeface="DM Sans"/>
                <a:ea typeface="DM Sans"/>
                <a:cs typeface="DM Sans"/>
                <a:sym typeface="DM Sans"/>
              </a:rPr>
              <a:t>Buying Behavior: Prefers activities that educate and entertain.</a:t>
            </a:r>
          </a:p>
        </p:txBody>
      </p:sp>
      <p:sp>
        <p:nvSpPr>
          <p:cNvPr name="TextBox 8" id="8"/>
          <p:cNvSpPr txBox="true"/>
          <p:nvPr/>
        </p:nvSpPr>
        <p:spPr>
          <a:xfrm rot="0">
            <a:off x="300511" y="2208212"/>
            <a:ext cx="4897249" cy="3948430"/>
          </a:xfrm>
          <a:prstGeom prst="rect">
            <a:avLst/>
          </a:prstGeom>
        </p:spPr>
        <p:txBody>
          <a:bodyPr anchor="t" rtlCol="false" tIns="0" lIns="0" bIns="0" rIns="0">
            <a:spAutoFit/>
          </a:bodyPr>
          <a:lstStyle/>
          <a:p>
            <a:pPr algn="ctr">
              <a:lnSpc>
                <a:spcPts val="3919"/>
              </a:lnSpc>
            </a:pPr>
            <a:r>
              <a:rPr lang="en-US" sz="2799">
                <a:solidFill>
                  <a:srgbClr val="000000"/>
                </a:solidFill>
                <a:latin typeface="DM Sans"/>
                <a:ea typeface="DM Sans"/>
                <a:cs typeface="DM Sans"/>
                <a:sym typeface="DM Sans"/>
              </a:rPr>
              <a:t>Age: 30-40 years</a:t>
            </a:r>
          </a:p>
          <a:p>
            <a:pPr algn="ctr">
              <a:lnSpc>
                <a:spcPts val="3919"/>
              </a:lnSpc>
            </a:pPr>
            <a:r>
              <a:rPr lang="en-US" sz="2799">
                <a:solidFill>
                  <a:srgbClr val="000000"/>
                </a:solidFill>
                <a:latin typeface="DM Sans"/>
                <a:ea typeface="DM Sans"/>
                <a:cs typeface="DM Sans"/>
                <a:sym typeface="DM Sans"/>
              </a:rPr>
              <a:t>Location: Tanta, Gharbia Governorate</a:t>
            </a:r>
          </a:p>
          <a:p>
            <a:pPr algn="ctr">
              <a:lnSpc>
                <a:spcPts val="3919"/>
              </a:lnSpc>
            </a:pPr>
            <a:r>
              <a:rPr lang="en-US" sz="2799">
                <a:solidFill>
                  <a:srgbClr val="000000"/>
                </a:solidFill>
                <a:latin typeface="DM Sans"/>
                <a:ea typeface="DM Sans"/>
                <a:cs typeface="DM Sans"/>
                <a:sym typeface="DM Sans"/>
              </a:rPr>
              <a:t>Education: Bachelor's degree</a:t>
            </a:r>
          </a:p>
          <a:p>
            <a:pPr algn="ctr">
              <a:lnSpc>
                <a:spcPts val="3919"/>
              </a:lnSpc>
            </a:pPr>
            <a:r>
              <a:rPr lang="en-US" sz="2799">
                <a:solidFill>
                  <a:srgbClr val="000000"/>
                </a:solidFill>
                <a:latin typeface="DM Sans"/>
                <a:ea typeface="DM Sans"/>
                <a:cs typeface="DM Sans"/>
                <a:sym typeface="DM Sans"/>
              </a:rPr>
              <a:t>Marital Status: Married with 2-3 children</a:t>
            </a:r>
          </a:p>
          <a:p>
            <a:pPr algn="ctr">
              <a:lnSpc>
                <a:spcPts val="3919"/>
              </a:lnSpc>
            </a:pPr>
            <a:r>
              <a:rPr lang="en-US" sz="2799">
                <a:solidFill>
                  <a:srgbClr val="000000"/>
                </a:solidFill>
                <a:latin typeface="DM Sans"/>
                <a:ea typeface="DM Sans"/>
                <a:cs typeface="DM Sans"/>
                <a:sym typeface="DM Sans"/>
              </a:rPr>
              <a:t>Occupation: Teacher</a:t>
            </a:r>
          </a:p>
          <a:p>
            <a:pPr algn="ctr">
              <a:lnSpc>
                <a:spcPts val="3919"/>
              </a:lnSpc>
            </a:pPr>
            <a:r>
              <a:rPr lang="en-US" sz="2799">
                <a:solidFill>
                  <a:srgbClr val="000000"/>
                </a:solidFill>
                <a:latin typeface="DM Sans"/>
                <a:ea typeface="DM Sans"/>
                <a:cs typeface="DM Sans"/>
                <a:sym typeface="DM Sans"/>
              </a:rPr>
              <a:t>Income Level: Middle-class</a:t>
            </a:r>
            <a:r>
              <a:rPr lang="en-US" sz="2799">
                <a:solidFill>
                  <a:srgbClr val="000000"/>
                </a:solidFill>
                <a:latin typeface="DM Sans"/>
                <a:ea typeface="DM Sans"/>
                <a:cs typeface="DM Sans"/>
                <a:sym typeface="DM Sans"/>
              </a:rPr>
              <a:t> </a:t>
            </a:r>
          </a:p>
        </p:txBody>
      </p:sp>
      <p:sp>
        <p:nvSpPr>
          <p:cNvPr name="TextBox 9" id="9"/>
          <p:cNvSpPr txBox="true"/>
          <p:nvPr/>
        </p:nvSpPr>
        <p:spPr>
          <a:xfrm rot="0">
            <a:off x="5559963" y="1678622"/>
            <a:ext cx="5795790" cy="3004082"/>
          </a:xfrm>
          <a:prstGeom prst="rect">
            <a:avLst/>
          </a:prstGeom>
        </p:spPr>
        <p:txBody>
          <a:bodyPr anchor="t" rtlCol="false" tIns="0" lIns="0" bIns="0" rIns="0">
            <a:spAutoFit/>
          </a:bodyPr>
          <a:lstStyle/>
          <a:p>
            <a:pPr algn="ctr">
              <a:lnSpc>
                <a:spcPts val="3995"/>
              </a:lnSpc>
            </a:pPr>
            <a:r>
              <a:rPr lang="en-US" sz="2854">
                <a:solidFill>
                  <a:srgbClr val="000000"/>
                </a:solidFill>
                <a:latin typeface="DM Sans"/>
                <a:ea typeface="DM Sans"/>
                <a:cs typeface="DM Sans"/>
                <a:sym typeface="DM Sans"/>
              </a:rPr>
              <a:t>Goals: </a:t>
            </a:r>
          </a:p>
          <a:p>
            <a:pPr algn="ctr">
              <a:lnSpc>
                <a:spcPts val="3995"/>
              </a:lnSpc>
            </a:pPr>
            <a:r>
              <a:rPr lang="en-US" sz="2854">
                <a:solidFill>
                  <a:srgbClr val="000000"/>
                </a:solidFill>
                <a:latin typeface="DM Sans"/>
                <a:ea typeface="DM Sans"/>
                <a:cs typeface="DM Sans"/>
                <a:sym typeface="DM Sans"/>
              </a:rPr>
              <a:t>To find a fun and safe place for her kids to learn and be creative.</a:t>
            </a:r>
          </a:p>
          <a:p>
            <a:pPr algn="ctr">
              <a:lnSpc>
                <a:spcPts val="3995"/>
              </a:lnSpc>
            </a:pPr>
            <a:r>
              <a:rPr lang="en-US" sz="2854">
                <a:solidFill>
                  <a:srgbClr val="000000"/>
                </a:solidFill>
                <a:latin typeface="DM Sans"/>
                <a:ea typeface="DM Sans"/>
                <a:cs typeface="DM Sans"/>
                <a:sym typeface="DM Sans"/>
              </a:rPr>
              <a:t>Challenges:</a:t>
            </a:r>
          </a:p>
          <a:p>
            <a:pPr algn="ctr">
              <a:lnSpc>
                <a:spcPts val="3995"/>
              </a:lnSpc>
            </a:pPr>
            <a:r>
              <a:rPr lang="en-US" sz="2854">
                <a:solidFill>
                  <a:srgbClr val="000000"/>
                </a:solidFill>
                <a:latin typeface="DM Sans"/>
                <a:ea typeface="DM Sans"/>
                <a:cs typeface="DM Sans"/>
                <a:sym typeface="DM Sans"/>
              </a:rPr>
              <a:t> Keeping her kids engaged in educational activities.</a:t>
            </a:r>
          </a:p>
        </p:txBody>
      </p:sp>
      <p:sp>
        <p:nvSpPr>
          <p:cNvPr name="TextBox 10" id="10"/>
          <p:cNvSpPr txBox="true"/>
          <p:nvPr/>
        </p:nvSpPr>
        <p:spPr>
          <a:xfrm rot="0">
            <a:off x="300511" y="81612"/>
            <a:ext cx="472774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DM Sans Bold"/>
                <a:ea typeface="DM Sans Bold"/>
                <a:cs typeface="DM Sans Bold"/>
                <a:sym typeface="DM Sans Bold"/>
              </a:rPr>
              <a:t>Amina</a:t>
            </a:r>
          </a:p>
        </p:txBody>
      </p:sp>
      <p:sp>
        <p:nvSpPr>
          <p:cNvPr name="TextBox 11" id="11"/>
          <p:cNvSpPr txBox="true"/>
          <p:nvPr/>
        </p:nvSpPr>
        <p:spPr>
          <a:xfrm rot="0">
            <a:off x="5750738" y="5626146"/>
            <a:ext cx="5813279" cy="2612805"/>
          </a:xfrm>
          <a:prstGeom prst="rect">
            <a:avLst/>
          </a:prstGeom>
        </p:spPr>
        <p:txBody>
          <a:bodyPr anchor="t" rtlCol="false" tIns="0" lIns="0" bIns="0" rIns="0">
            <a:spAutoFit/>
          </a:bodyPr>
          <a:lstStyle/>
          <a:p>
            <a:pPr algn="ctr">
              <a:lnSpc>
                <a:spcPts val="4164"/>
              </a:lnSpc>
            </a:pPr>
            <a:r>
              <a:rPr lang="en-US" sz="2974">
                <a:solidFill>
                  <a:srgbClr val="000000"/>
                </a:solidFill>
                <a:latin typeface="DM Sans"/>
                <a:ea typeface="DM Sans"/>
                <a:cs typeface="DM Sans"/>
                <a:sym typeface="DM Sans"/>
              </a:rPr>
              <a:t>Platforms: Facebook, Instagram.</a:t>
            </a:r>
          </a:p>
          <a:p>
            <a:pPr algn="ctr">
              <a:lnSpc>
                <a:spcPts val="4164"/>
              </a:lnSpc>
            </a:pPr>
            <a:r>
              <a:rPr lang="en-US" sz="2974">
                <a:solidFill>
                  <a:srgbClr val="000000"/>
                </a:solidFill>
                <a:latin typeface="DM Sans"/>
                <a:ea typeface="DM Sans"/>
                <a:cs typeface="DM Sans"/>
                <a:sym typeface="DM Sans"/>
              </a:rPr>
              <a:t>Method: Relies on recommendations and reviews.</a:t>
            </a:r>
          </a:p>
          <a:p>
            <a:pPr algn="ctr">
              <a:lnSpc>
                <a:spcPts val="4164"/>
              </a:lnSpc>
            </a:pPr>
          </a:p>
          <a:p>
            <a:pPr algn="ctr">
              <a:lnSpc>
                <a:spcPts val="4164"/>
              </a:lnSpc>
            </a:pPr>
          </a:p>
        </p:txBody>
      </p:sp>
      <p:sp>
        <p:nvSpPr>
          <p:cNvPr name="TextBox 12" id="12"/>
          <p:cNvSpPr txBox="true"/>
          <p:nvPr/>
        </p:nvSpPr>
        <p:spPr>
          <a:xfrm rot="0">
            <a:off x="6466589" y="7211075"/>
            <a:ext cx="4733925" cy="606425"/>
          </a:xfrm>
          <a:prstGeom prst="rect">
            <a:avLst/>
          </a:prstGeom>
        </p:spPr>
        <p:txBody>
          <a:bodyPr anchor="t" rtlCol="false" tIns="0" lIns="0" bIns="0" rIns="0">
            <a:spAutoFit/>
          </a:bodyPr>
          <a:lstStyle/>
          <a:p>
            <a:pPr algn="ctr">
              <a:lnSpc>
                <a:spcPts val="4900"/>
              </a:lnSpc>
            </a:pPr>
            <a:r>
              <a:rPr lang="en-US" b="true" sz="3500" u="sng">
                <a:solidFill>
                  <a:srgbClr val="000000"/>
                </a:solidFill>
                <a:latin typeface="DM Sans Bold"/>
                <a:ea typeface="DM Sans Bold"/>
                <a:cs typeface="DM Sans Bold"/>
                <a:sym typeface="DM Sans Bold"/>
              </a:rPr>
              <a:t>Gain from Crafty Kids:</a:t>
            </a:r>
          </a:p>
        </p:txBody>
      </p:sp>
      <p:sp>
        <p:nvSpPr>
          <p:cNvPr name="TextBox 13" id="13"/>
          <p:cNvSpPr txBox="true"/>
          <p:nvPr/>
        </p:nvSpPr>
        <p:spPr>
          <a:xfrm rot="0">
            <a:off x="5960411" y="7495238"/>
            <a:ext cx="5746281" cy="1471930"/>
          </a:xfrm>
          <a:prstGeom prst="rect">
            <a:avLst/>
          </a:prstGeom>
        </p:spPr>
        <p:txBody>
          <a:bodyPr anchor="t" rtlCol="false" tIns="0" lIns="0" bIns="0" rIns="0">
            <a:spAutoFit/>
          </a:bodyPr>
          <a:lstStyle/>
          <a:p>
            <a:pPr algn="ctr">
              <a:lnSpc>
                <a:spcPts val="3919"/>
              </a:lnSpc>
            </a:pPr>
          </a:p>
          <a:p>
            <a:pPr algn="ctr">
              <a:lnSpc>
                <a:spcPts val="3919"/>
              </a:lnSpc>
            </a:pPr>
            <a:r>
              <a:rPr lang="en-US" sz="2799">
                <a:solidFill>
                  <a:srgbClr val="000000"/>
                </a:solidFill>
                <a:latin typeface="DM Sans"/>
                <a:ea typeface="DM Sans"/>
                <a:cs typeface="DM Sans"/>
                <a:sym typeface="DM Sans"/>
              </a:rPr>
              <a:t>Benefits: Provides a creative, safe space for learning and fun</a:t>
            </a:r>
          </a:p>
        </p:txBody>
      </p:sp>
      <p:sp>
        <p:nvSpPr>
          <p:cNvPr name="TextBox 14" id="14"/>
          <p:cNvSpPr txBox="true"/>
          <p:nvPr/>
        </p:nvSpPr>
        <p:spPr>
          <a:xfrm rot="0">
            <a:off x="6466589" y="4814085"/>
            <a:ext cx="4455220" cy="1225550"/>
          </a:xfrm>
          <a:prstGeom prst="rect">
            <a:avLst/>
          </a:prstGeom>
        </p:spPr>
        <p:txBody>
          <a:bodyPr anchor="t" rtlCol="false" tIns="0" lIns="0" bIns="0" rIns="0">
            <a:spAutoFit/>
          </a:bodyPr>
          <a:lstStyle/>
          <a:p>
            <a:pPr algn="ctr">
              <a:lnSpc>
                <a:spcPts val="4900"/>
              </a:lnSpc>
            </a:pPr>
            <a:r>
              <a:rPr lang="en-US" b="true" sz="3500" u="sng">
                <a:solidFill>
                  <a:srgbClr val="000000"/>
                </a:solidFill>
                <a:latin typeface="DM Sans Bold"/>
                <a:ea typeface="DM Sans Bold"/>
                <a:cs typeface="DM Sans Bold"/>
                <a:sym typeface="DM Sans Bold"/>
              </a:rPr>
              <a:t>Information Sources:</a:t>
            </a:r>
          </a:p>
          <a:p>
            <a:pPr algn="ctr">
              <a:lnSpc>
                <a:spcPts val="4900"/>
              </a:lnSpc>
            </a:pPr>
          </a:p>
        </p:txBody>
      </p:sp>
      <p:sp>
        <p:nvSpPr>
          <p:cNvPr name="TextBox 15" id="15"/>
          <p:cNvSpPr txBox="true"/>
          <p:nvPr/>
        </p:nvSpPr>
        <p:spPr>
          <a:xfrm rot="0">
            <a:off x="6315594" y="874409"/>
            <a:ext cx="4077494" cy="606425"/>
          </a:xfrm>
          <a:prstGeom prst="rect">
            <a:avLst/>
          </a:prstGeom>
        </p:spPr>
        <p:txBody>
          <a:bodyPr anchor="t" rtlCol="false" tIns="0" lIns="0" bIns="0" rIns="0">
            <a:spAutoFit/>
          </a:bodyPr>
          <a:lstStyle/>
          <a:p>
            <a:pPr algn="ctr">
              <a:lnSpc>
                <a:spcPts val="4900"/>
              </a:lnSpc>
            </a:pPr>
            <a:r>
              <a:rPr lang="en-US" b="true" sz="3500" u="sng">
                <a:solidFill>
                  <a:srgbClr val="000000"/>
                </a:solidFill>
                <a:latin typeface="DM Sans Bold"/>
                <a:ea typeface="DM Sans Bold"/>
                <a:cs typeface="DM Sans Bold"/>
                <a:sym typeface="DM Sans Bold"/>
              </a:rPr>
              <a:t>Goals&amp; challenges:</a:t>
            </a:r>
          </a:p>
        </p:txBody>
      </p:sp>
      <p:sp>
        <p:nvSpPr>
          <p:cNvPr name="TextBox 16" id="16"/>
          <p:cNvSpPr txBox="true"/>
          <p:nvPr/>
        </p:nvSpPr>
        <p:spPr>
          <a:xfrm rot="0">
            <a:off x="-258263" y="1659572"/>
            <a:ext cx="6014795" cy="1144905"/>
          </a:xfrm>
          <a:prstGeom prst="rect">
            <a:avLst/>
          </a:prstGeom>
        </p:spPr>
        <p:txBody>
          <a:bodyPr anchor="t" rtlCol="false" tIns="0" lIns="0" bIns="0" rIns="0">
            <a:spAutoFit/>
          </a:bodyPr>
          <a:lstStyle/>
          <a:p>
            <a:pPr algn="ctr">
              <a:lnSpc>
                <a:spcPts val="4620"/>
              </a:lnSpc>
            </a:pPr>
            <a:r>
              <a:rPr lang="en-US" b="true" sz="3300" u="sng">
                <a:solidFill>
                  <a:srgbClr val="000000"/>
                </a:solidFill>
                <a:latin typeface="DM Sans Bold"/>
                <a:ea typeface="DM Sans Bold"/>
                <a:cs typeface="DM Sans Bold"/>
                <a:sym typeface="DM Sans Bold"/>
              </a:rPr>
              <a:t>Demographic Information:</a:t>
            </a:r>
          </a:p>
          <a:p>
            <a:pPr algn="ctr">
              <a:lnSpc>
                <a:spcPts val="4620"/>
              </a:lnSpc>
            </a:pPr>
          </a:p>
        </p:txBody>
      </p:sp>
      <p:sp>
        <p:nvSpPr>
          <p:cNvPr name="TextBox 17" id="17"/>
          <p:cNvSpPr txBox="true"/>
          <p:nvPr/>
        </p:nvSpPr>
        <p:spPr>
          <a:xfrm rot="0">
            <a:off x="161076" y="6253012"/>
            <a:ext cx="5589662" cy="1225550"/>
          </a:xfrm>
          <a:prstGeom prst="rect">
            <a:avLst/>
          </a:prstGeom>
        </p:spPr>
        <p:txBody>
          <a:bodyPr anchor="t" rtlCol="false" tIns="0" lIns="0" bIns="0" rIns="0">
            <a:spAutoFit/>
          </a:bodyPr>
          <a:lstStyle/>
          <a:p>
            <a:pPr algn="ctr">
              <a:lnSpc>
                <a:spcPts val="4900"/>
              </a:lnSpc>
            </a:pPr>
            <a:r>
              <a:rPr lang="en-US" b="true" sz="3500" u="sng">
                <a:solidFill>
                  <a:srgbClr val="000000"/>
                </a:solidFill>
                <a:latin typeface="DM Sans Bold"/>
                <a:ea typeface="DM Sans Bold"/>
                <a:cs typeface="DM Sans Bold"/>
                <a:sym typeface="DM Sans Bold"/>
              </a:rPr>
              <a:t>Behaviors &amp; Interests:</a:t>
            </a:r>
          </a:p>
          <a:p>
            <a:pPr algn="ctr">
              <a:lnSpc>
                <a:spcPts val="4900"/>
              </a:lnSpc>
            </a:pPr>
          </a:p>
        </p:txBody>
      </p:sp>
      <p:sp>
        <p:nvSpPr>
          <p:cNvPr name="AutoShape 18" id="18"/>
          <p:cNvSpPr/>
          <p:nvPr/>
        </p:nvSpPr>
        <p:spPr>
          <a:xfrm flipH="true" flipV="true">
            <a:off x="5540913" y="857250"/>
            <a:ext cx="19050" cy="9018138"/>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45287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2621" y="4477092"/>
            <a:ext cx="14342759" cy="3803531"/>
          </a:xfrm>
          <a:prstGeom prst="rect">
            <a:avLst/>
          </a:prstGeom>
        </p:spPr>
        <p:txBody>
          <a:bodyPr anchor="t" rtlCol="false" tIns="0" lIns="0" bIns="0" rIns="0">
            <a:spAutoFit/>
          </a:bodyPr>
          <a:lstStyle/>
          <a:p>
            <a:pPr algn="ctr">
              <a:lnSpc>
                <a:spcPts val="9865"/>
              </a:lnSpc>
            </a:pPr>
            <a:r>
              <a:rPr lang="en-US" sz="7148" spc="407">
                <a:solidFill>
                  <a:srgbClr val="FFFFFF"/>
                </a:solidFill>
                <a:latin typeface="Codec Pro"/>
                <a:ea typeface="Codec Pro"/>
                <a:cs typeface="Codec Pro"/>
                <a:sym typeface="Codec Pro"/>
              </a:rPr>
              <a:t>UNIQUE SELLING PROPOSITION  </a:t>
            </a:r>
          </a:p>
          <a:p>
            <a:pPr algn="ctr" marL="0" indent="0" lvl="0">
              <a:lnSpc>
                <a:spcPts val="9865"/>
              </a:lnSpc>
              <a:spcBef>
                <a:spcPct val="0"/>
              </a:spcBef>
            </a:pPr>
            <a:r>
              <a:rPr lang="en-US" sz="7148" spc="407">
                <a:solidFill>
                  <a:srgbClr val="FFFFFF"/>
                </a:solidFill>
                <a:latin typeface="Codec Pro"/>
                <a:ea typeface="Codec Pro"/>
                <a:cs typeface="Codec Pro"/>
                <a:sym typeface="Codec Pro"/>
              </a:rPr>
              <a:t>(USP)</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9972868">
            <a:off x="8502484" y="4655893"/>
            <a:ext cx="13874636" cy="11730374"/>
          </a:xfrm>
          <a:custGeom>
            <a:avLst/>
            <a:gdLst/>
            <a:ahLst/>
            <a:cxnLst/>
            <a:rect r="r" b="b" t="t" l="l"/>
            <a:pathLst>
              <a:path h="11730374" w="13874636">
                <a:moveTo>
                  <a:pt x="0" y="0"/>
                </a:moveTo>
                <a:lnTo>
                  <a:pt x="13874636" y="0"/>
                </a:lnTo>
                <a:lnTo>
                  <a:pt x="13874636" y="11730374"/>
                </a:lnTo>
                <a:lnTo>
                  <a:pt x="0" y="11730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37424" y="283917"/>
            <a:ext cx="6811281" cy="9761638"/>
          </a:xfrm>
          <a:custGeom>
            <a:avLst/>
            <a:gdLst/>
            <a:ahLst/>
            <a:cxnLst/>
            <a:rect r="r" b="b" t="t" l="l"/>
            <a:pathLst>
              <a:path h="9761638" w="6811281">
                <a:moveTo>
                  <a:pt x="0" y="0"/>
                </a:moveTo>
                <a:lnTo>
                  <a:pt x="6811282" y="0"/>
                </a:lnTo>
                <a:lnTo>
                  <a:pt x="6811282" y="9761638"/>
                </a:lnTo>
                <a:lnTo>
                  <a:pt x="0" y="9761638"/>
                </a:lnTo>
                <a:lnTo>
                  <a:pt x="0" y="0"/>
                </a:lnTo>
                <a:close/>
              </a:path>
            </a:pathLst>
          </a:custGeom>
          <a:blipFill>
            <a:blip r:embed="rId4"/>
            <a:stretch>
              <a:fillRect l="-57554" t="0" r="-57554" b="0"/>
            </a:stretch>
          </a:blipFill>
        </p:spPr>
      </p:sp>
      <p:sp>
        <p:nvSpPr>
          <p:cNvPr name="Freeform 4" id="4"/>
          <p:cNvSpPr/>
          <p:nvPr/>
        </p:nvSpPr>
        <p:spPr>
          <a:xfrm flipH="false" flipV="false" rot="0">
            <a:off x="3857026" y="0"/>
            <a:ext cx="3387147" cy="3537491"/>
          </a:xfrm>
          <a:custGeom>
            <a:avLst/>
            <a:gdLst/>
            <a:ahLst/>
            <a:cxnLst/>
            <a:rect r="r" b="b" t="t" l="l"/>
            <a:pathLst>
              <a:path h="3537491" w="3387147">
                <a:moveTo>
                  <a:pt x="0" y="0"/>
                </a:moveTo>
                <a:lnTo>
                  <a:pt x="3387147" y="0"/>
                </a:lnTo>
                <a:lnTo>
                  <a:pt x="3387147" y="3537491"/>
                </a:lnTo>
                <a:lnTo>
                  <a:pt x="0" y="35374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40985" y="4454758"/>
            <a:ext cx="4114170" cy="582598"/>
          </a:xfrm>
          <a:prstGeom prst="rect">
            <a:avLst/>
          </a:prstGeom>
        </p:spPr>
        <p:txBody>
          <a:bodyPr anchor="t" rtlCol="false" tIns="0" lIns="0" bIns="0" rIns="0">
            <a:spAutoFit/>
          </a:bodyPr>
          <a:lstStyle/>
          <a:p>
            <a:pPr algn="l" marL="0" indent="0" lvl="0">
              <a:lnSpc>
                <a:spcPts val="4795"/>
              </a:lnSpc>
              <a:spcBef>
                <a:spcPct val="0"/>
              </a:spcBef>
            </a:pPr>
            <a:r>
              <a:rPr lang="en-US" sz="3474" spc="340">
                <a:solidFill>
                  <a:srgbClr val="FFFFFF"/>
                </a:solidFill>
                <a:latin typeface="DM Sans"/>
                <a:ea typeface="DM Sans"/>
                <a:cs typeface="DM Sans"/>
                <a:sym typeface="DM Sans"/>
              </a:rPr>
              <a:t>Strategy 02</a:t>
            </a:r>
          </a:p>
        </p:txBody>
      </p:sp>
      <p:sp>
        <p:nvSpPr>
          <p:cNvPr name="TextBox 6" id="6"/>
          <p:cNvSpPr txBox="true"/>
          <p:nvPr/>
        </p:nvSpPr>
        <p:spPr>
          <a:xfrm rot="0">
            <a:off x="1940985" y="7099400"/>
            <a:ext cx="4114170" cy="582598"/>
          </a:xfrm>
          <a:prstGeom prst="rect">
            <a:avLst/>
          </a:prstGeom>
        </p:spPr>
        <p:txBody>
          <a:bodyPr anchor="t" rtlCol="false" tIns="0" lIns="0" bIns="0" rIns="0">
            <a:spAutoFit/>
          </a:bodyPr>
          <a:lstStyle/>
          <a:p>
            <a:pPr algn="l" marL="0" indent="0" lvl="0">
              <a:lnSpc>
                <a:spcPts val="4795"/>
              </a:lnSpc>
              <a:spcBef>
                <a:spcPct val="0"/>
              </a:spcBef>
            </a:pPr>
            <a:r>
              <a:rPr lang="en-US" sz="3474" spc="340">
                <a:solidFill>
                  <a:srgbClr val="FFFFFF"/>
                </a:solidFill>
                <a:latin typeface="DM Sans"/>
                <a:ea typeface="DM Sans"/>
                <a:cs typeface="DM Sans"/>
                <a:sym typeface="DM Sans"/>
              </a:rPr>
              <a:t>Strategy 03</a:t>
            </a:r>
          </a:p>
        </p:txBody>
      </p:sp>
      <p:sp>
        <p:nvSpPr>
          <p:cNvPr name="TextBox 7" id="7"/>
          <p:cNvSpPr txBox="true"/>
          <p:nvPr/>
        </p:nvSpPr>
        <p:spPr>
          <a:xfrm rot="0">
            <a:off x="1940985" y="7695063"/>
            <a:ext cx="3832082" cy="767143"/>
          </a:xfrm>
          <a:prstGeom prst="rect">
            <a:avLst/>
          </a:prstGeom>
        </p:spPr>
        <p:txBody>
          <a:bodyPr anchor="t" rtlCol="false" tIns="0" lIns="0" bIns="0" rIns="0">
            <a:spAutoFit/>
          </a:bodyPr>
          <a:lstStyle/>
          <a:p>
            <a:pPr algn="l" marL="0" indent="0" lvl="0">
              <a:lnSpc>
                <a:spcPts val="3139"/>
              </a:lnSpc>
              <a:spcBef>
                <a:spcPct val="0"/>
              </a:spcBef>
            </a:pPr>
            <a:r>
              <a:rPr lang="en-US" sz="2275" spc="222">
                <a:solidFill>
                  <a:srgbClr val="FFFFFF"/>
                </a:solidFill>
                <a:latin typeface="DM Sans"/>
                <a:ea typeface="DM Sans"/>
                <a:cs typeface="DM Sans"/>
                <a:sym typeface="DM Sans"/>
              </a:rPr>
              <a:t>Conduct market research.</a:t>
            </a:r>
          </a:p>
        </p:txBody>
      </p:sp>
      <p:sp>
        <p:nvSpPr>
          <p:cNvPr name="TextBox 8" id="8"/>
          <p:cNvSpPr txBox="true"/>
          <p:nvPr/>
        </p:nvSpPr>
        <p:spPr>
          <a:xfrm rot="0">
            <a:off x="418479" y="3847802"/>
            <a:ext cx="10264240" cy="3498850"/>
          </a:xfrm>
          <a:prstGeom prst="rect">
            <a:avLst/>
          </a:prstGeom>
        </p:spPr>
        <p:txBody>
          <a:bodyPr anchor="t" rtlCol="false" tIns="0" lIns="0" bIns="0" rIns="0">
            <a:spAutoFit/>
          </a:bodyPr>
          <a:lstStyle/>
          <a:p>
            <a:pPr algn="ctr">
              <a:lnSpc>
                <a:spcPts val="5599"/>
              </a:lnSpc>
            </a:pPr>
            <a:r>
              <a:rPr lang="en-US" sz="3999" b="true">
                <a:solidFill>
                  <a:srgbClr val="000000"/>
                </a:solidFill>
                <a:latin typeface="DM Sans Bold"/>
                <a:ea typeface="DM Sans Bold"/>
                <a:cs typeface="DM Sans Bold"/>
                <a:sym typeface="DM Sans Bold"/>
              </a:rPr>
              <a:t>Crafty Kids inspires creativity in children through hands-on craft workshops and educational lessons, offering a unique learning environment that combines fun and skill-building.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30491"/>
            <a:ext cx="16739340" cy="1828801"/>
          </a:xfrm>
          <a:prstGeom prst="rect">
            <a:avLst/>
          </a:prstGeom>
        </p:spPr>
        <p:txBody>
          <a:bodyPr anchor="t" rtlCol="false" tIns="0" lIns="0" bIns="0" rIns="0">
            <a:spAutoFit/>
          </a:bodyPr>
          <a:lstStyle/>
          <a:p>
            <a:pPr algn="ctr" marL="0" indent="0" lvl="0">
              <a:lnSpc>
                <a:spcPts val="13799"/>
              </a:lnSpc>
              <a:spcBef>
                <a:spcPct val="0"/>
              </a:spcBef>
            </a:pPr>
            <a:r>
              <a:rPr lang="en-US" sz="9999" spc="569">
                <a:solidFill>
                  <a:srgbClr val="FFFFFF"/>
                </a:solidFill>
                <a:latin typeface="Codec Pro"/>
                <a:ea typeface="Codec Pro"/>
                <a:cs typeface="Codec Pro"/>
                <a:sym typeface="Codec Pro"/>
              </a:rPr>
              <a:t>MARKETING MIX (4PS)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3370915" y="3928307"/>
            <a:ext cx="5301662" cy="6459536"/>
            <a:chOff x="0" y="0"/>
            <a:chExt cx="6553522" cy="7984800"/>
          </a:xfrm>
        </p:grpSpPr>
        <p:sp>
          <p:nvSpPr>
            <p:cNvPr name="Freeform 3" id="3"/>
            <p:cNvSpPr/>
            <p:nvPr/>
          </p:nvSpPr>
          <p:spPr>
            <a:xfrm flipH="false" flipV="false" rot="0">
              <a:off x="0" y="0"/>
              <a:ext cx="6553547" cy="7984744"/>
            </a:xfrm>
            <a:custGeom>
              <a:avLst/>
              <a:gdLst/>
              <a:ahLst/>
              <a:cxnLst/>
              <a:rect r="r" b="b" t="t" l="l"/>
              <a:pathLst>
                <a:path h="7984744" w="6553547">
                  <a:moveTo>
                    <a:pt x="4180548" y="540893"/>
                  </a:moveTo>
                  <a:cubicBezTo>
                    <a:pt x="3922299" y="647573"/>
                    <a:pt x="3614861" y="700913"/>
                    <a:pt x="3283033" y="700913"/>
                  </a:cubicBezTo>
                  <a:cubicBezTo>
                    <a:pt x="2951204" y="700913"/>
                    <a:pt x="2643766" y="647573"/>
                    <a:pt x="2373220" y="540893"/>
                  </a:cubicBezTo>
                  <a:cubicBezTo>
                    <a:pt x="1414012" y="182880"/>
                    <a:pt x="713052" y="0"/>
                    <a:pt x="0" y="0"/>
                  </a:cubicBezTo>
                  <a:cubicBezTo>
                    <a:pt x="0" y="7984744"/>
                    <a:pt x="0" y="7984744"/>
                    <a:pt x="0" y="7984744"/>
                  </a:cubicBezTo>
                  <a:cubicBezTo>
                    <a:pt x="6553547" y="7984744"/>
                    <a:pt x="6553547" y="7984744"/>
                    <a:pt x="6553547" y="7984744"/>
                  </a:cubicBezTo>
                  <a:cubicBezTo>
                    <a:pt x="6553547" y="0"/>
                    <a:pt x="6553547" y="0"/>
                    <a:pt x="6553547" y="0"/>
                  </a:cubicBezTo>
                  <a:cubicBezTo>
                    <a:pt x="5852808" y="0"/>
                    <a:pt x="5139551" y="182880"/>
                    <a:pt x="4180548" y="540893"/>
                  </a:cubicBezTo>
                  <a:close/>
                </a:path>
              </a:pathLst>
            </a:custGeom>
            <a:solidFill>
              <a:srgbClr val="F4C303"/>
            </a:solidFill>
          </p:spPr>
        </p:sp>
      </p:grpSp>
      <p:grpSp>
        <p:nvGrpSpPr>
          <p:cNvPr name="Group 4" id="4"/>
          <p:cNvGrpSpPr/>
          <p:nvPr/>
        </p:nvGrpSpPr>
        <p:grpSpPr>
          <a:xfrm rot="0">
            <a:off x="9144000" y="3886537"/>
            <a:ext cx="4542986" cy="6459536"/>
            <a:chOff x="0" y="0"/>
            <a:chExt cx="5615703" cy="7984800"/>
          </a:xfrm>
        </p:grpSpPr>
        <p:sp>
          <p:nvSpPr>
            <p:cNvPr name="Freeform 5" id="5"/>
            <p:cNvSpPr/>
            <p:nvPr/>
          </p:nvSpPr>
          <p:spPr>
            <a:xfrm flipH="false" flipV="false" rot="0">
              <a:off x="0" y="0"/>
              <a:ext cx="5615681" cy="7984744"/>
            </a:xfrm>
            <a:custGeom>
              <a:avLst/>
              <a:gdLst/>
              <a:ahLst/>
              <a:cxnLst/>
              <a:rect r="r" b="b" t="t" l="l"/>
              <a:pathLst>
                <a:path h="7984744" w="5615681">
                  <a:moveTo>
                    <a:pt x="3582212" y="540893"/>
                  </a:moveTo>
                  <a:cubicBezTo>
                    <a:pt x="3350392" y="647573"/>
                    <a:pt x="3086938" y="700913"/>
                    <a:pt x="2802568" y="700913"/>
                  </a:cubicBezTo>
                  <a:cubicBezTo>
                    <a:pt x="2518199" y="700913"/>
                    <a:pt x="2254744" y="647573"/>
                    <a:pt x="2033470" y="540893"/>
                  </a:cubicBezTo>
                  <a:cubicBezTo>
                    <a:pt x="1211646" y="182880"/>
                    <a:pt x="600550" y="0"/>
                    <a:pt x="0" y="0"/>
                  </a:cubicBezTo>
                  <a:cubicBezTo>
                    <a:pt x="0" y="7984744"/>
                    <a:pt x="0" y="7984744"/>
                    <a:pt x="0" y="7984744"/>
                  </a:cubicBezTo>
                  <a:cubicBezTo>
                    <a:pt x="5615681" y="7984744"/>
                    <a:pt x="5615681" y="7984744"/>
                    <a:pt x="5615681" y="7984744"/>
                  </a:cubicBezTo>
                  <a:cubicBezTo>
                    <a:pt x="5615681" y="0"/>
                    <a:pt x="5615681" y="0"/>
                    <a:pt x="5615681" y="0"/>
                  </a:cubicBezTo>
                  <a:cubicBezTo>
                    <a:pt x="5004586" y="0"/>
                    <a:pt x="4393490" y="182880"/>
                    <a:pt x="3582211" y="540893"/>
                  </a:cubicBezTo>
                  <a:close/>
                </a:path>
              </a:pathLst>
            </a:custGeom>
            <a:solidFill>
              <a:srgbClr val="C2DEED"/>
            </a:solidFill>
          </p:spPr>
        </p:sp>
      </p:grpSp>
      <p:grpSp>
        <p:nvGrpSpPr>
          <p:cNvPr name="Group 6" id="6"/>
          <p:cNvGrpSpPr/>
          <p:nvPr/>
        </p:nvGrpSpPr>
        <p:grpSpPr>
          <a:xfrm rot="0">
            <a:off x="4544511" y="3823735"/>
            <a:ext cx="4599489" cy="6459536"/>
            <a:chOff x="0" y="0"/>
            <a:chExt cx="5685548" cy="7984800"/>
          </a:xfrm>
        </p:grpSpPr>
        <p:sp>
          <p:nvSpPr>
            <p:cNvPr name="Freeform 7" id="7"/>
            <p:cNvSpPr/>
            <p:nvPr/>
          </p:nvSpPr>
          <p:spPr>
            <a:xfrm flipH="false" flipV="false" rot="0">
              <a:off x="0" y="0"/>
              <a:ext cx="5685520" cy="7984744"/>
            </a:xfrm>
            <a:custGeom>
              <a:avLst/>
              <a:gdLst/>
              <a:ahLst/>
              <a:cxnLst/>
              <a:rect r="r" b="b" t="t" l="l"/>
              <a:pathLst>
                <a:path h="7984744" w="5685520">
                  <a:moveTo>
                    <a:pt x="3619947" y="540893"/>
                  </a:moveTo>
                  <a:cubicBezTo>
                    <a:pt x="3396397" y="647573"/>
                    <a:pt x="3130232" y="700913"/>
                    <a:pt x="2842760" y="700913"/>
                  </a:cubicBezTo>
                  <a:cubicBezTo>
                    <a:pt x="2555288" y="700913"/>
                    <a:pt x="2289123" y="647573"/>
                    <a:pt x="2065573" y="540893"/>
                  </a:cubicBezTo>
                  <a:cubicBezTo>
                    <a:pt x="1235118" y="182880"/>
                    <a:pt x="617559" y="0"/>
                    <a:pt x="0" y="0"/>
                  </a:cubicBezTo>
                  <a:cubicBezTo>
                    <a:pt x="0" y="7984744"/>
                    <a:pt x="0" y="7984744"/>
                    <a:pt x="0" y="7984744"/>
                  </a:cubicBezTo>
                  <a:cubicBezTo>
                    <a:pt x="5685520" y="7984744"/>
                    <a:pt x="5685520" y="7984744"/>
                    <a:pt x="5685520" y="7984744"/>
                  </a:cubicBezTo>
                  <a:cubicBezTo>
                    <a:pt x="5685520" y="0"/>
                    <a:pt x="5685520" y="0"/>
                    <a:pt x="5685520" y="0"/>
                  </a:cubicBezTo>
                  <a:cubicBezTo>
                    <a:pt x="5067962" y="0"/>
                    <a:pt x="4450402" y="182880"/>
                    <a:pt x="3619947" y="540893"/>
                  </a:cubicBezTo>
                  <a:close/>
                </a:path>
              </a:pathLst>
            </a:custGeom>
            <a:solidFill>
              <a:srgbClr val="F4C303"/>
            </a:solidFill>
          </p:spPr>
        </p:sp>
      </p:grpSp>
      <p:grpSp>
        <p:nvGrpSpPr>
          <p:cNvPr name="Group 8" id="8"/>
          <p:cNvGrpSpPr/>
          <p:nvPr/>
        </p:nvGrpSpPr>
        <p:grpSpPr>
          <a:xfrm rot="0">
            <a:off x="0" y="3823735"/>
            <a:ext cx="4544511" cy="6459536"/>
            <a:chOff x="0" y="0"/>
            <a:chExt cx="5617587" cy="7984800"/>
          </a:xfrm>
        </p:grpSpPr>
        <p:sp>
          <p:nvSpPr>
            <p:cNvPr name="Freeform 9" id="9"/>
            <p:cNvSpPr/>
            <p:nvPr/>
          </p:nvSpPr>
          <p:spPr>
            <a:xfrm flipH="false" flipV="false" rot="0">
              <a:off x="0" y="0"/>
              <a:ext cx="5617565" cy="7984744"/>
            </a:xfrm>
            <a:custGeom>
              <a:avLst/>
              <a:gdLst/>
              <a:ahLst/>
              <a:cxnLst/>
              <a:rect r="r" b="b" t="t" l="l"/>
              <a:pathLst>
                <a:path h="7984744" w="5617565">
                  <a:moveTo>
                    <a:pt x="3583413" y="540893"/>
                  </a:moveTo>
                  <a:cubicBezTo>
                    <a:pt x="3362065" y="647573"/>
                    <a:pt x="3098522" y="700913"/>
                    <a:pt x="2814057" y="700913"/>
                  </a:cubicBezTo>
                  <a:cubicBezTo>
                    <a:pt x="2529592" y="700913"/>
                    <a:pt x="2266049" y="647573"/>
                    <a:pt x="2034152" y="540893"/>
                  </a:cubicBezTo>
                  <a:cubicBezTo>
                    <a:pt x="1212052" y="182880"/>
                    <a:pt x="611301" y="0"/>
                    <a:pt x="0" y="0"/>
                  </a:cubicBezTo>
                  <a:cubicBezTo>
                    <a:pt x="0" y="7984744"/>
                    <a:pt x="0" y="7984744"/>
                    <a:pt x="0" y="7984744"/>
                  </a:cubicBezTo>
                  <a:cubicBezTo>
                    <a:pt x="5617565" y="7984744"/>
                    <a:pt x="5617565" y="7984744"/>
                    <a:pt x="5617565" y="7984744"/>
                  </a:cubicBezTo>
                  <a:cubicBezTo>
                    <a:pt x="5617565" y="0"/>
                    <a:pt x="5617565" y="0"/>
                    <a:pt x="5617565" y="0"/>
                  </a:cubicBezTo>
                  <a:cubicBezTo>
                    <a:pt x="5016814" y="0"/>
                    <a:pt x="4405513" y="182880"/>
                    <a:pt x="3583413" y="540893"/>
                  </a:cubicBezTo>
                  <a:close/>
                </a:path>
              </a:pathLst>
            </a:custGeom>
            <a:solidFill>
              <a:srgbClr val="C2DEED"/>
            </a:solidFill>
          </p:spPr>
        </p:sp>
      </p:grpSp>
      <p:grpSp>
        <p:nvGrpSpPr>
          <p:cNvPr name="Group 10" id="10"/>
          <p:cNvGrpSpPr/>
          <p:nvPr/>
        </p:nvGrpSpPr>
        <p:grpSpPr>
          <a:xfrm rot="0">
            <a:off x="550025" y="483847"/>
            <a:ext cx="3444460" cy="34444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DEED"/>
            </a:solidFill>
            <a:ln w="12700">
              <a:solidFill>
                <a:srgbClr val="000000"/>
              </a:solidFill>
            </a:ln>
          </p:spPr>
        </p:sp>
      </p:grpSp>
      <p:sp>
        <p:nvSpPr>
          <p:cNvPr name="TextBox 12" id="12"/>
          <p:cNvSpPr txBox="true"/>
          <p:nvPr/>
        </p:nvSpPr>
        <p:spPr>
          <a:xfrm rot="0">
            <a:off x="4857693" y="3890207"/>
            <a:ext cx="3973124" cy="4560693"/>
          </a:xfrm>
          <a:prstGeom prst="rect">
            <a:avLst/>
          </a:prstGeom>
        </p:spPr>
        <p:txBody>
          <a:bodyPr anchor="t" rtlCol="false" tIns="0" lIns="0" bIns="0" rIns="0">
            <a:spAutoFit/>
          </a:bodyPr>
          <a:lstStyle/>
          <a:p>
            <a:pPr algn="ctr">
              <a:lnSpc>
                <a:spcPts val="3288"/>
              </a:lnSpc>
            </a:pPr>
          </a:p>
          <a:p>
            <a:pPr algn="ctr">
              <a:lnSpc>
                <a:spcPts val="3288"/>
              </a:lnSpc>
            </a:pPr>
          </a:p>
          <a:p>
            <a:pPr algn="ctr">
              <a:lnSpc>
                <a:spcPts val="3288"/>
              </a:lnSpc>
            </a:pPr>
            <a:r>
              <a:rPr lang="en-US" b="true" sz="2382" spc="233">
                <a:solidFill>
                  <a:srgbClr val="FFFFFF"/>
                </a:solidFill>
                <a:latin typeface="DM Sans Bold"/>
                <a:ea typeface="DM Sans Bold"/>
                <a:cs typeface="DM Sans Bold"/>
                <a:sym typeface="DM Sans Bold"/>
              </a:rPr>
              <a:t>Affordable prices for middle-class families in Tanta</a:t>
            </a:r>
          </a:p>
          <a:p>
            <a:pPr algn="ctr">
              <a:lnSpc>
                <a:spcPts val="3288"/>
              </a:lnSpc>
            </a:pPr>
          </a:p>
          <a:p>
            <a:pPr algn="ctr">
              <a:lnSpc>
                <a:spcPts val="3288"/>
              </a:lnSpc>
            </a:pPr>
            <a:r>
              <a:rPr lang="en-US" b="true" sz="2382" spc="233">
                <a:solidFill>
                  <a:srgbClr val="FFFFFF"/>
                </a:solidFill>
                <a:latin typeface="DM Sans Bold"/>
                <a:ea typeface="DM Sans Bold"/>
                <a:cs typeface="DM Sans Bold"/>
                <a:sym typeface="DM Sans Bold"/>
              </a:rPr>
              <a:t>Discounts for siblings and package subscriptions</a:t>
            </a:r>
          </a:p>
          <a:p>
            <a:pPr algn="ctr">
              <a:lnSpc>
                <a:spcPts val="3288"/>
              </a:lnSpc>
            </a:pPr>
          </a:p>
          <a:p>
            <a:pPr algn="ctr" marL="0" indent="0" lvl="0">
              <a:lnSpc>
                <a:spcPts val="3288"/>
              </a:lnSpc>
              <a:spcBef>
                <a:spcPct val="0"/>
              </a:spcBef>
            </a:pPr>
          </a:p>
        </p:txBody>
      </p:sp>
      <p:grpSp>
        <p:nvGrpSpPr>
          <p:cNvPr name="Group 13" id="13"/>
          <p:cNvGrpSpPr/>
          <p:nvPr/>
        </p:nvGrpSpPr>
        <p:grpSpPr>
          <a:xfrm rot="0">
            <a:off x="4857693" y="483847"/>
            <a:ext cx="3444460" cy="344446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DEED"/>
            </a:solidFill>
            <a:ln w="12700">
              <a:solidFill>
                <a:srgbClr val="000000"/>
              </a:solidFill>
            </a:ln>
          </p:spPr>
        </p:sp>
      </p:grpSp>
      <p:grpSp>
        <p:nvGrpSpPr>
          <p:cNvPr name="Group 15" id="15"/>
          <p:cNvGrpSpPr/>
          <p:nvPr/>
        </p:nvGrpSpPr>
        <p:grpSpPr>
          <a:xfrm rot="0">
            <a:off x="9365715" y="483847"/>
            <a:ext cx="3444460" cy="34444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DEED"/>
            </a:solidFill>
            <a:ln w="12700">
              <a:solidFill>
                <a:srgbClr val="000000"/>
              </a:solidFill>
            </a:ln>
          </p:spPr>
        </p:sp>
      </p:grpSp>
      <p:grpSp>
        <p:nvGrpSpPr>
          <p:cNvPr name="Group 17" id="17"/>
          <p:cNvGrpSpPr/>
          <p:nvPr/>
        </p:nvGrpSpPr>
        <p:grpSpPr>
          <a:xfrm rot="0">
            <a:off x="14002886" y="379274"/>
            <a:ext cx="3444460" cy="344446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DEED"/>
            </a:solidFill>
            <a:ln w="12700">
              <a:solidFill>
                <a:srgbClr val="000000"/>
              </a:solidFill>
            </a:ln>
          </p:spPr>
        </p:sp>
      </p:grpSp>
      <p:sp>
        <p:nvSpPr>
          <p:cNvPr name="Freeform 19" id="19"/>
          <p:cNvSpPr/>
          <p:nvPr/>
        </p:nvSpPr>
        <p:spPr>
          <a:xfrm flipH="false" flipV="false" rot="0">
            <a:off x="10144049" y="759759"/>
            <a:ext cx="1887792" cy="3126778"/>
          </a:xfrm>
          <a:custGeom>
            <a:avLst/>
            <a:gdLst/>
            <a:ahLst/>
            <a:cxnLst/>
            <a:rect r="r" b="b" t="t" l="l"/>
            <a:pathLst>
              <a:path h="3126778" w="1887792">
                <a:moveTo>
                  <a:pt x="0" y="0"/>
                </a:moveTo>
                <a:lnTo>
                  <a:pt x="1887792" y="0"/>
                </a:lnTo>
                <a:lnTo>
                  <a:pt x="1887792" y="3126778"/>
                </a:lnTo>
                <a:lnTo>
                  <a:pt x="0" y="3126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4410376" y="538116"/>
            <a:ext cx="3450238" cy="3126778"/>
          </a:xfrm>
          <a:custGeom>
            <a:avLst/>
            <a:gdLst/>
            <a:ahLst/>
            <a:cxnLst/>
            <a:rect r="r" b="b" t="t" l="l"/>
            <a:pathLst>
              <a:path h="3126778" w="3450238">
                <a:moveTo>
                  <a:pt x="0" y="0"/>
                </a:moveTo>
                <a:lnTo>
                  <a:pt x="3450237" y="0"/>
                </a:lnTo>
                <a:lnTo>
                  <a:pt x="3450237" y="3126777"/>
                </a:lnTo>
                <a:lnTo>
                  <a:pt x="0" y="31267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921202" y="701449"/>
            <a:ext cx="2702107" cy="2800111"/>
          </a:xfrm>
          <a:custGeom>
            <a:avLst/>
            <a:gdLst/>
            <a:ahLst/>
            <a:cxnLst/>
            <a:rect r="r" b="b" t="t" l="l"/>
            <a:pathLst>
              <a:path h="2800111" w="2702107">
                <a:moveTo>
                  <a:pt x="0" y="0"/>
                </a:moveTo>
                <a:lnTo>
                  <a:pt x="2702107" y="0"/>
                </a:lnTo>
                <a:lnTo>
                  <a:pt x="2702107" y="2800111"/>
                </a:lnTo>
                <a:lnTo>
                  <a:pt x="0" y="2800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5255336" y="701449"/>
            <a:ext cx="2849530" cy="2764044"/>
          </a:xfrm>
          <a:custGeom>
            <a:avLst/>
            <a:gdLst/>
            <a:ahLst/>
            <a:cxnLst/>
            <a:rect r="r" b="b" t="t" l="l"/>
            <a:pathLst>
              <a:path h="2764044" w="2849530">
                <a:moveTo>
                  <a:pt x="0" y="0"/>
                </a:moveTo>
                <a:lnTo>
                  <a:pt x="2849529" y="0"/>
                </a:lnTo>
                <a:lnTo>
                  <a:pt x="2849529" y="2764044"/>
                </a:lnTo>
                <a:lnTo>
                  <a:pt x="0" y="2764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389763" y="4472862"/>
            <a:ext cx="3935673" cy="6555739"/>
          </a:xfrm>
          <a:prstGeom prst="rect">
            <a:avLst/>
          </a:prstGeom>
        </p:spPr>
        <p:txBody>
          <a:bodyPr anchor="t" rtlCol="false" tIns="0" lIns="0" bIns="0" rIns="0">
            <a:spAutoFit/>
          </a:bodyPr>
          <a:lstStyle/>
          <a:p>
            <a:pPr algn="ctr">
              <a:lnSpc>
                <a:spcPts val="3105"/>
              </a:lnSpc>
            </a:pPr>
            <a:r>
              <a:rPr lang="en-US" b="true" sz="2250" spc="220">
                <a:solidFill>
                  <a:srgbClr val="FFFFFF"/>
                </a:solidFill>
                <a:latin typeface="DM Sans Bold"/>
                <a:ea typeface="DM Sans Bold"/>
                <a:cs typeface="DM Sans Bold"/>
                <a:sym typeface="DM Sans Bold"/>
              </a:rPr>
              <a:t>Crafty Kids offers creative and fun learning for children.</a:t>
            </a:r>
          </a:p>
          <a:p>
            <a:pPr algn="ctr">
              <a:lnSpc>
                <a:spcPts val="3105"/>
              </a:lnSpc>
            </a:pPr>
            <a:r>
              <a:rPr lang="en-US" b="true" sz="2250" spc="220">
                <a:solidFill>
                  <a:srgbClr val="FFFFFF"/>
                </a:solidFill>
                <a:latin typeface="DM Sans Bold"/>
                <a:ea typeface="DM Sans Bold"/>
                <a:cs typeface="DM Sans Bold"/>
                <a:sym typeface="DM Sans Bold"/>
              </a:rPr>
              <a:t>Main services:</a:t>
            </a:r>
          </a:p>
          <a:p>
            <a:pPr algn="ctr">
              <a:lnSpc>
                <a:spcPts val="3105"/>
              </a:lnSpc>
            </a:pPr>
          </a:p>
          <a:p>
            <a:pPr algn="ctr">
              <a:lnSpc>
                <a:spcPts val="3105"/>
              </a:lnSpc>
            </a:pPr>
            <a:r>
              <a:rPr lang="en-US" b="true" sz="2250" spc="220">
                <a:solidFill>
                  <a:srgbClr val="FFFFFF"/>
                </a:solidFill>
                <a:latin typeface="DM Sans Bold"/>
                <a:ea typeface="DM Sans Bold"/>
                <a:cs typeface="DM Sans Bold"/>
                <a:sym typeface="DM Sans Bold"/>
              </a:rPr>
              <a:t>Craft workshops (painting, clay, paper crafts)</a:t>
            </a:r>
          </a:p>
          <a:p>
            <a:pPr algn="ctr">
              <a:lnSpc>
                <a:spcPts val="3105"/>
              </a:lnSpc>
            </a:pPr>
          </a:p>
          <a:p>
            <a:pPr algn="ctr">
              <a:lnSpc>
                <a:spcPts val="3105"/>
              </a:lnSpc>
            </a:pPr>
            <a:r>
              <a:rPr lang="en-US" b="true" sz="2250" spc="220">
                <a:solidFill>
                  <a:srgbClr val="FFFFFF"/>
                </a:solidFill>
                <a:latin typeface="DM Sans Bold"/>
                <a:ea typeface="DM Sans Bold"/>
                <a:cs typeface="DM Sans Bold"/>
                <a:sym typeface="DM Sans Bold"/>
              </a:rPr>
              <a:t>Skill-building classes (teamwork, problem-solving)</a:t>
            </a:r>
          </a:p>
          <a:p>
            <a:pPr algn="ctr">
              <a:lnSpc>
                <a:spcPts val="3105"/>
              </a:lnSpc>
            </a:pPr>
          </a:p>
          <a:p>
            <a:pPr algn="ctr">
              <a:lnSpc>
                <a:spcPts val="3105"/>
              </a:lnSpc>
            </a:pPr>
            <a:r>
              <a:rPr lang="en-US" b="true" sz="2250" spc="220">
                <a:solidFill>
                  <a:srgbClr val="FFFFFF"/>
                </a:solidFill>
                <a:latin typeface="DM Sans Bold"/>
                <a:ea typeface="DM Sans Bold"/>
                <a:cs typeface="DM Sans Bold"/>
                <a:sym typeface="DM Sans Bold"/>
              </a:rPr>
              <a:t>Online classes and DIY craft kits</a:t>
            </a:r>
          </a:p>
          <a:p>
            <a:pPr algn="ctr">
              <a:lnSpc>
                <a:spcPts val="3105"/>
              </a:lnSpc>
            </a:pPr>
          </a:p>
          <a:p>
            <a:pPr algn="ctr" marL="0" indent="0" lvl="0">
              <a:lnSpc>
                <a:spcPts val="3105"/>
              </a:lnSpc>
              <a:spcBef>
                <a:spcPct val="0"/>
              </a:spcBef>
            </a:pPr>
          </a:p>
        </p:txBody>
      </p:sp>
      <p:sp>
        <p:nvSpPr>
          <p:cNvPr name="TextBox 24" id="24"/>
          <p:cNvSpPr txBox="true"/>
          <p:nvPr/>
        </p:nvSpPr>
        <p:spPr>
          <a:xfrm rot="0">
            <a:off x="9365715" y="4441367"/>
            <a:ext cx="4005200" cy="5186172"/>
          </a:xfrm>
          <a:prstGeom prst="rect">
            <a:avLst/>
          </a:prstGeom>
        </p:spPr>
        <p:txBody>
          <a:bodyPr anchor="t" rtlCol="false" tIns="0" lIns="0" bIns="0" rIns="0">
            <a:spAutoFit/>
          </a:bodyPr>
          <a:lstStyle/>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Main location: Tanta city</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Classes in a child-friendly center</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Online options for remote learning</a:t>
            </a:r>
          </a:p>
          <a:p>
            <a:pPr algn="ctr">
              <a:lnSpc>
                <a:spcPts val="3174"/>
              </a:lnSpc>
            </a:pPr>
          </a:p>
          <a:p>
            <a:pPr algn="ctr" marL="0" indent="0" lvl="0">
              <a:lnSpc>
                <a:spcPts val="3174"/>
              </a:lnSpc>
              <a:spcBef>
                <a:spcPct val="0"/>
              </a:spcBef>
            </a:pPr>
            <a:r>
              <a:rPr lang="en-US" b="true" sz="2300" spc="225">
                <a:solidFill>
                  <a:srgbClr val="FFFFFF"/>
                </a:solidFill>
                <a:latin typeface="DM Sans Bold"/>
                <a:ea typeface="DM Sans Bold"/>
                <a:cs typeface="DM Sans Bold"/>
                <a:sym typeface="DM Sans Bold"/>
              </a:rPr>
              <a:t>Partnerships with schools, libraries, and kids' clubs</a:t>
            </a:r>
          </a:p>
        </p:txBody>
      </p:sp>
      <p:sp>
        <p:nvSpPr>
          <p:cNvPr name="TextBox 25" id="25"/>
          <p:cNvSpPr txBox="true"/>
          <p:nvPr/>
        </p:nvSpPr>
        <p:spPr>
          <a:xfrm rot="0">
            <a:off x="14002886" y="4545939"/>
            <a:ext cx="4037720" cy="5186172"/>
          </a:xfrm>
          <a:prstGeom prst="rect">
            <a:avLst/>
          </a:prstGeom>
        </p:spPr>
        <p:txBody>
          <a:bodyPr anchor="t" rtlCol="false" tIns="0" lIns="0" bIns="0" rIns="0">
            <a:spAutoFit/>
          </a:bodyPr>
          <a:lstStyle/>
          <a:p>
            <a:pPr algn="ctr">
              <a:lnSpc>
                <a:spcPts val="3174"/>
              </a:lnSpc>
            </a:pPr>
            <a:r>
              <a:rPr lang="en-US" b="true" sz="2300" spc="225">
                <a:solidFill>
                  <a:srgbClr val="FFFFFF"/>
                </a:solidFill>
                <a:latin typeface="DM Sans Bold"/>
                <a:ea typeface="DM Sans Bold"/>
                <a:cs typeface="DM Sans Bold"/>
                <a:sym typeface="DM Sans Bold"/>
              </a:rPr>
              <a:t>Promotion channels:</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Social media (Facebook, Instagram, YouTube).</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Email newsletters for parents.</a:t>
            </a:r>
          </a:p>
          <a:p>
            <a:pPr algn="ctr">
              <a:lnSpc>
                <a:spcPts val="3174"/>
              </a:lnSpc>
            </a:pPr>
          </a:p>
          <a:p>
            <a:pPr algn="ctr">
              <a:lnSpc>
                <a:spcPts val="3174"/>
              </a:lnSpc>
            </a:pPr>
            <a:r>
              <a:rPr lang="en-US" b="true" sz="2300" spc="225">
                <a:solidFill>
                  <a:srgbClr val="FFFFFF"/>
                </a:solidFill>
                <a:latin typeface="DM Sans Bold"/>
                <a:ea typeface="DM Sans Bold"/>
                <a:cs typeface="DM Sans Bold"/>
                <a:sym typeface="DM Sans Bold"/>
              </a:rPr>
              <a:t>Collaboration with schools and community groups.</a:t>
            </a:r>
          </a:p>
          <a:p>
            <a:pPr algn="ctr" marL="0" indent="0" lvl="0">
              <a:lnSpc>
                <a:spcPts val="3174"/>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30491"/>
            <a:ext cx="16739340" cy="1828801"/>
          </a:xfrm>
          <a:prstGeom prst="rect">
            <a:avLst/>
          </a:prstGeom>
        </p:spPr>
        <p:txBody>
          <a:bodyPr anchor="t" rtlCol="false" tIns="0" lIns="0" bIns="0" rIns="0">
            <a:spAutoFit/>
          </a:bodyPr>
          <a:lstStyle/>
          <a:p>
            <a:pPr algn="ctr" marL="0" indent="0" lvl="0">
              <a:lnSpc>
                <a:spcPts val="13799"/>
              </a:lnSpc>
              <a:spcBef>
                <a:spcPct val="0"/>
              </a:spcBef>
            </a:pPr>
            <a:r>
              <a:rPr lang="en-US" sz="9999" spc="569">
                <a:solidFill>
                  <a:srgbClr val="FFFFFF"/>
                </a:solidFill>
                <a:latin typeface="Codec Pro"/>
                <a:ea typeface="Codec Pro"/>
                <a:cs typeface="Codec Pro"/>
                <a:sym typeface="Codec Pro"/>
              </a:rPr>
              <a:t>CONTENT CALENDAR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383" r="0" b="-11383"/>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30491"/>
            <a:ext cx="16739340" cy="1828834"/>
          </a:xfrm>
          <a:prstGeom prst="rect">
            <a:avLst/>
          </a:prstGeom>
        </p:spPr>
        <p:txBody>
          <a:bodyPr anchor="t" rtlCol="false" tIns="0" lIns="0" bIns="0" rIns="0">
            <a:spAutoFit/>
          </a:bodyPr>
          <a:lstStyle/>
          <a:p>
            <a:pPr algn="ctr" marL="0" indent="0" lvl="0">
              <a:lnSpc>
                <a:spcPts val="13799"/>
              </a:lnSpc>
              <a:spcBef>
                <a:spcPct val="0"/>
              </a:spcBef>
            </a:pPr>
            <a:r>
              <a:rPr lang="en-US" sz="9999" spc="569">
                <a:solidFill>
                  <a:srgbClr val="FFFFFF"/>
                </a:solidFill>
                <a:latin typeface="Codec Pro"/>
                <a:ea typeface="Codec Pro"/>
                <a:cs typeface="Codec Pro"/>
                <a:sym typeface="Codec Pro"/>
              </a:rPr>
              <a:t>ACTION PLAN</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5960290" y="1993812"/>
            <a:ext cx="6313569" cy="1389572"/>
            <a:chOff x="0" y="0"/>
            <a:chExt cx="1407854" cy="309859"/>
          </a:xfrm>
        </p:grpSpPr>
        <p:sp>
          <p:nvSpPr>
            <p:cNvPr name="Freeform 3" id="3"/>
            <p:cNvSpPr/>
            <p:nvPr/>
          </p:nvSpPr>
          <p:spPr>
            <a:xfrm flipH="false" flipV="false" rot="0">
              <a:off x="0" y="0"/>
              <a:ext cx="1407854" cy="309859"/>
            </a:xfrm>
            <a:custGeom>
              <a:avLst/>
              <a:gdLst/>
              <a:ahLst/>
              <a:cxnLst/>
              <a:rect r="r" b="b" t="t" l="l"/>
              <a:pathLst>
                <a:path h="309859" w="1407854">
                  <a:moveTo>
                    <a:pt x="0" y="0"/>
                  </a:moveTo>
                  <a:lnTo>
                    <a:pt x="1407854" y="0"/>
                  </a:lnTo>
                  <a:lnTo>
                    <a:pt x="1407854" y="309859"/>
                  </a:lnTo>
                  <a:lnTo>
                    <a:pt x="0" y="309859"/>
                  </a:lnTo>
                  <a:close/>
                </a:path>
              </a:pathLst>
            </a:custGeom>
            <a:solidFill>
              <a:srgbClr val="C2DEED"/>
            </a:solidFill>
            <a:ln cap="sq">
              <a:noFill/>
              <a:prstDash val="solid"/>
              <a:miter/>
            </a:ln>
          </p:spPr>
        </p:sp>
        <p:sp>
          <p:nvSpPr>
            <p:cNvPr name="TextBox 4" id="4"/>
            <p:cNvSpPr txBox="true"/>
            <p:nvPr/>
          </p:nvSpPr>
          <p:spPr>
            <a:xfrm>
              <a:off x="0" y="-57150"/>
              <a:ext cx="1407854" cy="367009"/>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SOCIAL MEDIA MARKETING CHANNELS</a:t>
              </a:r>
            </a:p>
          </p:txBody>
        </p:sp>
      </p:grpSp>
      <p:sp>
        <p:nvSpPr>
          <p:cNvPr name="Freeform 5" id="5"/>
          <p:cNvSpPr/>
          <p:nvPr/>
        </p:nvSpPr>
        <p:spPr>
          <a:xfrm flipH="false" flipV="false" rot="0">
            <a:off x="1717327" y="6797843"/>
            <a:ext cx="4753987" cy="1495345"/>
          </a:xfrm>
          <a:custGeom>
            <a:avLst/>
            <a:gdLst/>
            <a:ahLst/>
            <a:cxnLst/>
            <a:rect r="r" b="b" t="t" l="l"/>
            <a:pathLst>
              <a:path h="1495345" w="4753987">
                <a:moveTo>
                  <a:pt x="0" y="0"/>
                </a:moveTo>
                <a:lnTo>
                  <a:pt x="4753988" y="0"/>
                </a:lnTo>
                <a:lnTo>
                  <a:pt x="4753988" y="1495345"/>
                </a:lnTo>
                <a:lnTo>
                  <a:pt x="0" y="149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571857" y="3718407"/>
            <a:ext cx="2991295" cy="2512688"/>
          </a:xfrm>
          <a:custGeom>
            <a:avLst/>
            <a:gdLst/>
            <a:ahLst/>
            <a:cxnLst/>
            <a:rect r="r" b="b" t="t" l="l"/>
            <a:pathLst>
              <a:path h="2512688" w="2991295">
                <a:moveTo>
                  <a:pt x="0" y="0"/>
                </a:moveTo>
                <a:lnTo>
                  <a:pt x="2991295" y="0"/>
                </a:lnTo>
                <a:lnTo>
                  <a:pt x="2991295" y="2512688"/>
                </a:lnTo>
                <a:lnTo>
                  <a:pt x="0" y="2512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478134" y="7089524"/>
            <a:ext cx="3379088" cy="538312"/>
          </a:xfrm>
          <a:prstGeom prst="rect">
            <a:avLst/>
          </a:prstGeom>
        </p:spPr>
        <p:txBody>
          <a:bodyPr anchor="t" rtlCol="false" tIns="0" lIns="0" bIns="0" rIns="0">
            <a:spAutoFit/>
          </a:bodyPr>
          <a:lstStyle/>
          <a:p>
            <a:pPr algn="ctr" marL="0" indent="0" lvl="0">
              <a:lnSpc>
                <a:spcPts val="4301"/>
              </a:lnSpc>
              <a:spcBef>
                <a:spcPct val="0"/>
              </a:spcBef>
            </a:pPr>
            <a:r>
              <a:rPr lang="en-US" b="true" sz="3117" spc="305">
                <a:solidFill>
                  <a:srgbClr val="FFFFFF"/>
                </a:solidFill>
                <a:latin typeface="DM Sans Bold"/>
                <a:ea typeface="DM Sans Bold"/>
                <a:cs typeface="DM Sans Bold"/>
                <a:sym typeface="DM Sans Bold"/>
              </a:rPr>
              <a:t>Facebook</a:t>
            </a:r>
          </a:p>
        </p:txBody>
      </p:sp>
      <p:sp>
        <p:nvSpPr>
          <p:cNvPr name="TextBox 8" id="8"/>
          <p:cNvSpPr txBox="true"/>
          <p:nvPr/>
        </p:nvSpPr>
        <p:spPr>
          <a:xfrm rot="0">
            <a:off x="2811161" y="7793165"/>
            <a:ext cx="2568545" cy="376946"/>
          </a:xfrm>
          <a:prstGeom prst="rect">
            <a:avLst/>
          </a:prstGeom>
        </p:spPr>
        <p:txBody>
          <a:bodyPr anchor="t" rtlCol="false" tIns="0" lIns="0" bIns="0" rIns="0">
            <a:spAutoFit/>
          </a:bodyPr>
          <a:lstStyle/>
          <a:p>
            <a:pPr algn="ctr" marL="0" indent="0" lvl="0">
              <a:lnSpc>
                <a:spcPts val="3123"/>
              </a:lnSpc>
              <a:spcBef>
                <a:spcPct val="0"/>
              </a:spcBef>
            </a:pPr>
            <a:r>
              <a:rPr lang="en-US" sz="2263" spc="221">
                <a:solidFill>
                  <a:srgbClr val="FFFFFF"/>
                </a:solidFill>
                <a:latin typeface="DM Sans"/>
                <a:ea typeface="DM Sans"/>
                <a:cs typeface="DM Sans"/>
                <a:sym typeface="DM Sans"/>
              </a:rPr>
              <a:t>Get Started</a:t>
            </a:r>
          </a:p>
        </p:txBody>
      </p:sp>
      <p:sp>
        <p:nvSpPr>
          <p:cNvPr name="Freeform 9" id="9"/>
          <p:cNvSpPr/>
          <p:nvPr/>
        </p:nvSpPr>
        <p:spPr>
          <a:xfrm flipH="false" flipV="false" rot="0">
            <a:off x="3318958" y="3889946"/>
            <a:ext cx="1367744" cy="1424733"/>
          </a:xfrm>
          <a:custGeom>
            <a:avLst/>
            <a:gdLst/>
            <a:ahLst/>
            <a:cxnLst/>
            <a:rect r="r" b="b" t="t" l="l"/>
            <a:pathLst>
              <a:path h="1424733" w="1367744">
                <a:moveTo>
                  <a:pt x="0" y="0"/>
                </a:moveTo>
                <a:lnTo>
                  <a:pt x="1367744" y="0"/>
                </a:lnTo>
                <a:lnTo>
                  <a:pt x="1367744" y="1424733"/>
                </a:lnTo>
                <a:lnTo>
                  <a:pt x="0" y="14247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7621427" y="3718407"/>
            <a:ext cx="2991295" cy="2512688"/>
          </a:xfrm>
          <a:custGeom>
            <a:avLst/>
            <a:gdLst/>
            <a:ahLst/>
            <a:cxnLst/>
            <a:rect r="r" b="b" t="t" l="l"/>
            <a:pathLst>
              <a:path h="2512688" w="2991295">
                <a:moveTo>
                  <a:pt x="0" y="0"/>
                </a:moveTo>
                <a:lnTo>
                  <a:pt x="2991295" y="0"/>
                </a:lnTo>
                <a:lnTo>
                  <a:pt x="2991295" y="2512688"/>
                </a:lnTo>
                <a:lnTo>
                  <a:pt x="0" y="2512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457358" y="3770830"/>
            <a:ext cx="1319432" cy="1515005"/>
          </a:xfrm>
          <a:custGeom>
            <a:avLst/>
            <a:gdLst/>
            <a:ahLst/>
            <a:cxnLst/>
            <a:rect r="r" b="b" t="t" l="l"/>
            <a:pathLst>
              <a:path h="1515005" w="1319432">
                <a:moveTo>
                  <a:pt x="0" y="0"/>
                </a:moveTo>
                <a:lnTo>
                  <a:pt x="1319432" y="0"/>
                </a:lnTo>
                <a:lnTo>
                  <a:pt x="1319432" y="1515006"/>
                </a:lnTo>
                <a:lnTo>
                  <a:pt x="0" y="1515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12671215" y="3718407"/>
            <a:ext cx="2991295" cy="2512688"/>
          </a:xfrm>
          <a:custGeom>
            <a:avLst/>
            <a:gdLst/>
            <a:ahLst/>
            <a:cxnLst/>
            <a:rect r="r" b="b" t="t" l="l"/>
            <a:pathLst>
              <a:path h="2512688" w="2991295">
                <a:moveTo>
                  <a:pt x="0" y="0"/>
                </a:moveTo>
                <a:lnTo>
                  <a:pt x="2991295" y="0"/>
                </a:lnTo>
                <a:lnTo>
                  <a:pt x="2991295" y="2512688"/>
                </a:lnTo>
                <a:lnTo>
                  <a:pt x="0" y="2512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379680" y="3889946"/>
            <a:ext cx="1574366" cy="1574366"/>
          </a:xfrm>
          <a:custGeom>
            <a:avLst/>
            <a:gdLst/>
            <a:ahLst/>
            <a:cxnLst/>
            <a:rect r="r" b="b" t="t" l="l"/>
            <a:pathLst>
              <a:path h="1574366" w="1574366">
                <a:moveTo>
                  <a:pt x="0" y="0"/>
                </a:moveTo>
                <a:lnTo>
                  <a:pt x="1574366" y="0"/>
                </a:lnTo>
                <a:lnTo>
                  <a:pt x="1574366" y="1574366"/>
                </a:lnTo>
                <a:lnTo>
                  <a:pt x="0" y="15743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7500489" y="-10335575"/>
            <a:ext cx="13357711" cy="13357711"/>
          </a:xfrm>
          <a:custGeom>
            <a:avLst/>
            <a:gdLst/>
            <a:ahLst/>
            <a:cxnLst/>
            <a:rect r="r" b="b" t="t" l="l"/>
            <a:pathLst>
              <a:path h="13357711" w="13357711">
                <a:moveTo>
                  <a:pt x="0" y="0"/>
                </a:moveTo>
                <a:lnTo>
                  <a:pt x="13357711" y="0"/>
                </a:lnTo>
                <a:lnTo>
                  <a:pt x="13357711" y="13357711"/>
                </a:lnTo>
                <a:lnTo>
                  <a:pt x="0" y="133577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6411106" y="5379720"/>
            <a:ext cx="9524097" cy="9524097"/>
          </a:xfrm>
          <a:custGeom>
            <a:avLst/>
            <a:gdLst/>
            <a:ahLst/>
            <a:cxnLst/>
            <a:rect r="r" b="b" t="t" l="l"/>
            <a:pathLst>
              <a:path h="9524097" w="9524097">
                <a:moveTo>
                  <a:pt x="0" y="0"/>
                </a:moveTo>
                <a:lnTo>
                  <a:pt x="9524097" y="0"/>
                </a:lnTo>
                <a:lnTo>
                  <a:pt x="9524097" y="9524097"/>
                </a:lnTo>
                <a:lnTo>
                  <a:pt x="0" y="95240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6740080" y="6797843"/>
            <a:ext cx="4753987" cy="1495345"/>
          </a:xfrm>
          <a:custGeom>
            <a:avLst/>
            <a:gdLst/>
            <a:ahLst/>
            <a:cxnLst/>
            <a:rect r="r" b="b" t="t" l="l"/>
            <a:pathLst>
              <a:path h="1495345" w="4753987">
                <a:moveTo>
                  <a:pt x="0" y="0"/>
                </a:moveTo>
                <a:lnTo>
                  <a:pt x="4753988" y="0"/>
                </a:lnTo>
                <a:lnTo>
                  <a:pt x="4753988" y="1495345"/>
                </a:lnTo>
                <a:lnTo>
                  <a:pt x="0" y="149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7500887" y="7089524"/>
            <a:ext cx="3379088" cy="538312"/>
          </a:xfrm>
          <a:prstGeom prst="rect">
            <a:avLst/>
          </a:prstGeom>
        </p:spPr>
        <p:txBody>
          <a:bodyPr anchor="t" rtlCol="false" tIns="0" lIns="0" bIns="0" rIns="0">
            <a:spAutoFit/>
          </a:bodyPr>
          <a:lstStyle/>
          <a:p>
            <a:pPr algn="ctr" marL="0" indent="0" lvl="0">
              <a:lnSpc>
                <a:spcPts val="4301"/>
              </a:lnSpc>
              <a:spcBef>
                <a:spcPct val="0"/>
              </a:spcBef>
            </a:pPr>
            <a:r>
              <a:rPr lang="en-US" b="true" sz="3117" spc="305">
                <a:solidFill>
                  <a:srgbClr val="FFFFFF"/>
                </a:solidFill>
                <a:latin typeface="DM Sans Bold"/>
                <a:ea typeface="DM Sans Bold"/>
                <a:cs typeface="DM Sans Bold"/>
                <a:sym typeface="DM Sans Bold"/>
              </a:rPr>
              <a:t>Instagram</a:t>
            </a:r>
          </a:p>
        </p:txBody>
      </p:sp>
      <p:sp>
        <p:nvSpPr>
          <p:cNvPr name="TextBox 18" id="18"/>
          <p:cNvSpPr txBox="true"/>
          <p:nvPr/>
        </p:nvSpPr>
        <p:spPr>
          <a:xfrm rot="0">
            <a:off x="7833914" y="7793165"/>
            <a:ext cx="2568545" cy="376946"/>
          </a:xfrm>
          <a:prstGeom prst="rect">
            <a:avLst/>
          </a:prstGeom>
        </p:spPr>
        <p:txBody>
          <a:bodyPr anchor="t" rtlCol="false" tIns="0" lIns="0" bIns="0" rIns="0">
            <a:spAutoFit/>
          </a:bodyPr>
          <a:lstStyle/>
          <a:p>
            <a:pPr algn="ctr" marL="0" indent="0" lvl="0">
              <a:lnSpc>
                <a:spcPts val="3123"/>
              </a:lnSpc>
              <a:spcBef>
                <a:spcPct val="0"/>
              </a:spcBef>
            </a:pPr>
            <a:r>
              <a:rPr lang="en-US" sz="2263" spc="221">
                <a:solidFill>
                  <a:srgbClr val="FFFFFF"/>
                </a:solidFill>
                <a:latin typeface="DM Sans"/>
                <a:ea typeface="DM Sans"/>
                <a:cs typeface="DM Sans"/>
                <a:sym typeface="DM Sans"/>
              </a:rPr>
              <a:t>Get Started</a:t>
            </a:r>
          </a:p>
        </p:txBody>
      </p:sp>
      <p:sp>
        <p:nvSpPr>
          <p:cNvPr name="Freeform 19" id="19"/>
          <p:cNvSpPr/>
          <p:nvPr/>
        </p:nvSpPr>
        <p:spPr>
          <a:xfrm flipH="false" flipV="false" rot="0">
            <a:off x="11760768" y="6797843"/>
            <a:ext cx="4753987" cy="1495345"/>
          </a:xfrm>
          <a:custGeom>
            <a:avLst/>
            <a:gdLst/>
            <a:ahLst/>
            <a:cxnLst/>
            <a:rect r="r" b="b" t="t" l="l"/>
            <a:pathLst>
              <a:path h="1495345" w="4753987">
                <a:moveTo>
                  <a:pt x="0" y="0"/>
                </a:moveTo>
                <a:lnTo>
                  <a:pt x="4753987" y="0"/>
                </a:lnTo>
                <a:lnTo>
                  <a:pt x="4753987" y="1495345"/>
                </a:lnTo>
                <a:lnTo>
                  <a:pt x="0" y="1495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2521574" y="7089524"/>
            <a:ext cx="3379088" cy="538312"/>
          </a:xfrm>
          <a:prstGeom prst="rect">
            <a:avLst/>
          </a:prstGeom>
        </p:spPr>
        <p:txBody>
          <a:bodyPr anchor="t" rtlCol="false" tIns="0" lIns="0" bIns="0" rIns="0">
            <a:spAutoFit/>
          </a:bodyPr>
          <a:lstStyle/>
          <a:p>
            <a:pPr algn="ctr" marL="0" indent="0" lvl="0">
              <a:lnSpc>
                <a:spcPts val="4301"/>
              </a:lnSpc>
              <a:spcBef>
                <a:spcPct val="0"/>
              </a:spcBef>
            </a:pPr>
            <a:r>
              <a:rPr lang="en-US" b="true" sz="3117" spc="305">
                <a:solidFill>
                  <a:srgbClr val="FFFFFF"/>
                </a:solidFill>
                <a:latin typeface="DM Sans Bold"/>
                <a:ea typeface="DM Sans Bold"/>
                <a:cs typeface="DM Sans Bold"/>
                <a:sym typeface="DM Sans Bold"/>
              </a:rPr>
              <a:t>Tiktok</a:t>
            </a:r>
          </a:p>
        </p:txBody>
      </p:sp>
      <p:sp>
        <p:nvSpPr>
          <p:cNvPr name="TextBox 21" id="21"/>
          <p:cNvSpPr txBox="true"/>
          <p:nvPr/>
        </p:nvSpPr>
        <p:spPr>
          <a:xfrm rot="0">
            <a:off x="12854601" y="7793165"/>
            <a:ext cx="2568545" cy="410408"/>
          </a:xfrm>
          <a:prstGeom prst="rect">
            <a:avLst/>
          </a:prstGeom>
        </p:spPr>
        <p:txBody>
          <a:bodyPr anchor="t" rtlCol="false" tIns="0" lIns="0" bIns="0" rIns="0">
            <a:spAutoFit/>
          </a:bodyPr>
          <a:lstStyle/>
          <a:p>
            <a:pPr algn="ctr" marL="0" indent="0" lvl="0">
              <a:lnSpc>
                <a:spcPts val="3399"/>
              </a:lnSpc>
              <a:spcBef>
                <a:spcPct val="0"/>
              </a:spcBef>
            </a:pPr>
            <a:r>
              <a:rPr lang="en-US" sz="2463" spc="241">
                <a:solidFill>
                  <a:srgbClr val="FFFFFF"/>
                </a:solidFill>
                <a:latin typeface="DM Sans"/>
                <a:ea typeface="DM Sans"/>
                <a:cs typeface="DM Sans"/>
                <a:sym typeface="DM Sans"/>
              </a:rPr>
              <a:t>Soon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5864313" y="1489698"/>
            <a:ext cx="5484061" cy="8011903"/>
          </a:xfrm>
          <a:prstGeom prst="rect">
            <a:avLst/>
          </a:prstGeom>
        </p:spPr>
        <p:txBody>
          <a:bodyPr anchor="t" rtlCol="false" tIns="0" lIns="0" bIns="0" rIns="0">
            <a:spAutoFit/>
          </a:bodyPr>
          <a:lstStyle/>
          <a:p>
            <a:pPr algn="l" marL="706334" indent="-353167" lvl="1">
              <a:lnSpc>
                <a:spcPts val="5332"/>
              </a:lnSpc>
              <a:buAutoNum type="arabicPeriod" startAt="1"/>
            </a:pPr>
            <a:r>
              <a:rPr lang="en-US" sz="3271" spc="19">
                <a:solidFill>
                  <a:srgbClr val="231F20"/>
                </a:solidFill>
                <a:latin typeface="DM Sans"/>
                <a:ea typeface="DM Sans"/>
                <a:cs typeface="DM Sans"/>
                <a:sym typeface="DM Sans"/>
              </a:rPr>
              <a:t>About us</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BCM</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SWOT</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Objectives</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Buyer persona</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USP</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Marketing Mix </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Content calendar </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Action plan </a:t>
            </a:r>
          </a:p>
          <a:p>
            <a:pPr algn="l" marL="706334" indent="-353167" lvl="1">
              <a:lnSpc>
                <a:spcPts val="5332"/>
              </a:lnSpc>
              <a:buAutoNum type="arabicPeriod" startAt="1"/>
            </a:pPr>
            <a:r>
              <a:rPr lang="en-US" sz="3271" spc="19">
                <a:solidFill>
                  <a:srgbClr val="231F20"/>
                </a:solidFill>
                <a:latin typeface="DM Sans"/>
                <a:ea typeface="DM Sans"/>
                <a:cs typeface="DM Sans"/>
                <a:sym typeface="DM Sans"/>
              </a:rPr>
              <a:t>Ad content published </a:t>
            </a:r>
          </a:p>
          <a:p>
            <a:pPr algn="l" marL="706334" indent="-353167" lvl="1">
              <a:lnSpc>
                <a:spcPts val="5332"/>
              </a:lnSpc>
              <a:spcBef>
                <a:spcPct val="0"/>
              </a:spcBef>
              <a:buAutoNum type="arabicPeriod" startAt="1"/>
            </a:pPr>
            <a:r>
              <a:rPr lang="en-US" sz="3271" spc="19">
                <a:solidFill>
                  <a:srgbClr val="231F20"/>
                </a:solidFill>
                <a:latin typeface="DM Sans"/>
                <a:ea typeface="DM Sans"/>
                <a:cs typeface="DM Sans"/>
                <a:sym typeface="DM Sans"/>
              </a:rPr>
              <a:t>Controls KPI</a:t>
            </a:r>
          </a:p>
          <a:p>
            <a:pPr algn="l" marL="706334" indent="-353167" lvl="1">
              <a:lnSpc>
                <a:spcPts val="5332"/>
              </a:lnSpc>
              <a:spcBef>
                <a:spcPct val="0"/>
              </a:spcBef>
              <a:buAutoNum type="arabicPeriod" startAt="1"/>
            </a:pPr>
            <a:r>
              <a:rPr lang="en-US" sz="3271" spc="19" u="none">
                <a:solidFill>
                  <a:srgbClr val="231F20"/>
                </a:solidFill>
                <a:latin typeface="DM Sans"/>
                <a:ea typeface="DM Sans"/>
                <a:cs typeface="DM Sans"/>
                <a:sym typeface="DM Sans"/>
              </a:rPr>
              <a:t>Recommendations </a:t>
            </a:r>
          </a:p>
        </p:txBody>
      </p:sp>
      <p:grpSp>
        <p:nvGrpSpPr>
          <p:cNvPr name="Group 3" id="3"/>
          <p:cNvGrpSpPr/>
          <p:nvPr/>
        </p:nvGrpSpPr>
        <p:grpSpPr>
          <a:xfrm rot="0">
            <a:off x="5864313" y="599497"/>
            <a:ext cx="5178412" cy="858407"/>
            <a:chOff x="0" y="0"/>
            <a:chExt cx="1363862" cy="226082"/>
          </a:xfrm>
        </p:grpSpPr>
        <p:sp>
          <p:nvSpPr>
            <p:cNvPr name="Freeform 4" id="4"/>
            <p:cNvSpPr/>
            <p:nvPr/>
          </p:nvSpPr>
          <p:spPr>
            <a:xfrm flipH="false" flipV="false" rot="0">
              <a:off x="0" y="0"/>
              <a:ext cx="1363862" cy="226082"/>
            </a:xfrm>
            <a:custGeom>
              <a:avLst/>
              <a:gdLst/>
              <a:ahLst/>
              <a:cxnLst/>
              <a:rect r="r" b="b" t="t" l="l"/>
              <a:pathLst>
                <a:path h="226082" w="1363862">
                  <a:moveTo>
                    <a:pt x="0" y="0"/>
                  </a:moveTo>
                  <a:lnTo>
                    <a:pt x="1363862" y="0"/>
                  </a:lnTo>
                  <a:lnTo>
                    <a:pt x="1363862" y="226082"/>
                  </a:lnTo>
                  <a:lnTo>
                    <a:pt x="0" y="226082"/>
                  </a:lnTo>
                  <a:close/>
                </a:path>
              </a:pathLst>
            </a:custGeom>
            <a:solidFill>
              <a:srgbClr val="C2DEED"/>
            </a:solidFill>
            <a:ln cap="sq">
              <a:noFill/>
              <a:prstDash val="solid"/>
              <a:miter/>
            </a:ln>
          </p:spPr>
        </p:sp>
        <p:sp>
          <p:nvSpPr>
            <p:cNvPr name="TextBox 5" id="5"/>
            <p:cNvSpPr txBox="true"/>
            <p:nvPr/>
          </p:nvSpPr>
          <p:spPr>
            <a:xfrm>
              <a:off x="0" y="-76200"/>
              <a:ext cx="1363862" cy="302282"/>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DM Sans"/>
                  <a:ea typeface="DM Sans"/>
                  <a:cs typeface="DM Sans"/>
                  <a:sym typeface="DM Sans"/>
                </a:rPr>
                <a:t>OVERVIEW</a:t>
              </a:r>
            </a:p>
          </p:txBody>
        </p:sp>
      </p:grpSp>
      <p:sp>
        <p:nvSpPr>
          <p:cNvPr name="Freeform 6" id="6"/>
          <p:cNvSpPr/>
          <p:nvPr/>
        </p:nvSpPr>
        <p:spPr>
          <a:xfrm flipH="false" flipV="false" rot="5400000">
            <a:off x="-4300298" y="1112840"/>
            <a:ext cx="10657996" cy="8061320"/>
          </a:xfrm>
          <a:custGeom>
            <a:avLst/>
            <a:gdLst/>
            <a:ahLst/>
            <a:cxnLst/>
            <a:rect r="r" b="b" t="t" l="l"/>
            <a:pathLst>
              <a:path h="8061320" w="10657996">
                <a:moveTo>
                  <a:pt x="0" y="0"/>
                </a:moveTo>
                <a:lnTo>
                  <a:pt x="10657996" y="0"/>
                </a:lnTo>
                <a:lnTo>
                  <a:pt x="10657996" y="8061320"/>
                </a:lnTo>
                <a:lnTo>
                  <a:pt x="0" y="8061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9041523">
            <a:off x="13364829" y="-716429"/>
            <a:ext cx="11109843" cy="7494094"/>
          </a:xfrm>
          <a:custGeom>
            <a:avLst/>
            <a:gdLst/>
            <a:ahLst/>
            <a:cxnLst/>
            <a:rect r="r" b="b" t="t" l="l"/>
            <a:pathLst>
              <a:path h="7494094" w="11109843">
                <a:moveTo>
                  <a:pt x="0" y="0"/>
                </a:moveTo>
                <a:lnTo>
                  <a:pt x="11109842" y="0"/>
                </a:lnTo>
                <a:lnTo>
                  <a:pt x="11109842" y="7494094"/>
                </a:lnTo>
                <a:lnTo>
                  <a:pt x="0" y="7494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364832" y="8687230"/>
            <a:ext cx="5846336" cy="3199540"/>
          </a:xfrm>
          <a:custGeom>
            <a:avLst/>
            <a:gdLst/>
            <a:ahLst/>
            <a:cxnLst/>
            <a:rect r="r" b="b" t="t" l="l"/>
            <a:pathLst>
              <a:path h="3199540" w="5846336">
                <a:moveTo>
                  <a:pt x="0" y="0"/>
                </a:moveTo>
                <a:lnTo>
                  <a:pt x="5846336" y="0"/>
                </a:lnTo>
                <a:lnTo>
                  <a:pt x="5846336" y="3199540"/>
                </a:lnTo>
                <a:lnTo>
                  <a:pt x="0" y="3199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2654240" y="3403484"/>
            <a:ext cx="24506727" cy="7708480"/>
          </a:xfrm>
          <a:custGeom>
            <a:avLst/>
            <a:gdLst/>
            <a:ahLst/>
            <a:cxnLst/>
            <a:rect r="r" b="b" t="t" l="l"/>
            <a:pathLst>
              <a:path h="7708480" w="24506727">
                <a:moveTo>
                  <a:pt x="0" y="0"/>
                </a:moveTo>
                <a:lnTo>
                  <a:pt x="24506727" y="0"/>
                </a:lnTo>
                <a:lnTo>
                  <a:pt x="24506727" y="7708479"/>
                </a:lnTo>
                <a:lnTo>
                  <a:pt x="0" y="7708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03812" y="801501"/>
            <a:ext cx="5044496" cy="2018288"/>
            <a:chOff x="0" y="0"/>
            <a:chExt cx="1328592" cy="531566"/>
          </a:xfrm>
        </p:grpSpPr>
        <p:sp>
          <p:nvSpPr>
            <p:cNvPr name="Freeform 5" id="5"/>
            <p:cNvSpPr/>
            <p:nvPr/>
          </p:nvSpPr>
          <p:spPr>
            <a:xfrm flipH="false" flipV="false" rot="0">
              <a:off x="0" y="0"/>
              <a:ext cx="1328592" cy="531566"/>
            </a:xfrm>
            <a:custGeom>
              <a:avLst/>
              <a:gdLst/>
              <a:ahLst/>
              <a:cxnLst/>
              <a:rect r="r" b="b" t="t" l="l"/>
              <a:pathLst>
                <a:path h="531566" w="1328592">
                  <a:moveTo>
                    <a:pt x="0" y="0"/>
                  </a:moveTo>
                  <a:lnTo>
                    <a:pt x="1328592" y="0"/>
                  </a:lnTo>
                  <a:lnTo>
                    <a:pt x="1328592" y="531566"/>
                  </a:lnTo>
                  <a:lnTo>
                    <a:pt x="0" y="531566"/>
                  </a:lnTo>
                  <a:close/>
                </a:path>
              </a:pathLst>
            </a:custGeom>
            <a:solidFill>
              <a:srgbClr val="C2DEED"/>
            </a:solidFill>
            <a:ln cap="sq">
              <a:noFill/>
              <a:prstDash val="solid"/>
              <a:miter/>
            </a:ln>
          </p:spPr>
        </p:sp>
        <p:sp>
          <p:nvSpPr>
            <p:cNvPr name="TextBox 6" id="6"/>
            <p:cNvSpPr txBox="true"/>
            <p:nvPr/>
          </p:nvSpPr>
          <p:spPr>
            <a:xfrm>
              <a:off x="0" y="-57150"/>
              <a:ext cx="1328592" cy="588716"/>
            </a:xfrm>
            <a:prstGeom prst="rect">
              <a:avLst/>
            </a:prstGeom>
          </p:spPr>
          <p:txBody>
            <a:bodyPr anchor="ctr" rtlCol="false" tIns="50800" lIns="50800" bIns="50800" rIns="50800"/>
            <a:lstStyle/>
            <a:p>
              <a:pPr algn="ctr">
                <a:lnSpc>
                  <a:spcPts val="4982"/>
                </a:lnSpc>
              </a:pPr>
              <a:r>
                <a:rPr lang="en-US" sz="3610" spc="364">
                  <a:solidFill>
                    <a:srgbClr val="FFFFFF"/>
                  </a:solidFill>
                  <a:latin typeface="DM Sans"/>
                  <a:ea typeface="DM Sans"/>
                  <a:cs typeface="DM Sans"/>
                  <a:sym typeface="DM Sans"/>
                </a:rPr>
                <a:t>FACEBOOK </a:t>
              </a:r>
            </a:p>
            <a:p>
              <a:pPr algn="ctr">
                <a:lnSpc>
                  <a:spcPts val="4982"/>
                </a:lnSpc>
              </a:pPr>
              <a:r>
                <a:rPr lang="en-US" sz="3610" spc="364">
                  <a:solidFill>
                    <a:srgbClr val="FFFFFF"/>
                  </a:solidFill>
                  <a:latin typeface="DM Sans"/>
                  <a:ea typeface="DM Sans"/>
                  <a:cs typeface="DM Sans"/>
                  <a:sym typeface="DM Sans"/>
                </a:rPr>
                <a:t>&amp;</a:t>
              </a:r>
            </a:p>
            <a:p>
              <a:pPr algn="ctr" marL="0" indent="0" lvl="0">
                <a:lnSpc>
                  <a:spcPts val="4982"/>
                </a:lnSpc>
                <a:spcBef>
                  <a:spcPct val="0"/>
                </a:spcBef>
              </a:pPr>
              <a:r>
                <a:rPr lang="en-US" sz="3610" spc="364">
                  <a:solidFill>
                    <a:srgbClr val="FFFFFF"/>
                  </a:solidFill>
                  <a:latin typeface="DM Sans"/>
                  <a:ea typeface="DM Sans"/>
                  <a:cs typeface="DM Sans"/>
                  <a:sym typeface="DM Sans"/>
                </a:rPr>
                <a:t>INSTAGRAM</a:t>
              </a:r>
            </a:p>
          </p:txBody>
        </p:sp>
      </p:grpSp>
      <p:sp>
        <p:nvSpPr>
          <p:cNvPr name="Freeform 7" id="7"/>
          <p:cNvSpPr/>
          <p:nvPr/>
        </p:nvSpPr>
        <p:spPr>
          <a:xfrm flipH="false" flipV="false" rot="0">
            <a:off x="10304194" y="560021"/>
            <a:ext cx="7474117" cy="9095518"/>
          </a:xfrm>
          <a:custGeom>
            <a:avLst/>
            <a:gdLst/>
            <a:ahLst/>
            <a:cxnLst/>
            <a:rect r="r" b="b" t="t" l="l"/>
            <a:pathLst>
              <a:path h="9095518" w="7474117">
                <a:moveTo>
                  <a:pt x="0" y="0"/>
                </a:moveTo>
                <a:lnTo>
                  <a:pt x="7474117" y="0"/>
                </a:lnTo>
                <a:lnTo>
                  <a:pt x="7474117" y="9095518"/>
                </a:lnTo>
                <a:lnTo>
                  <a:pt x="0" y="9095518"/>
                </a:lnTo>
                <a:lnTo>
                  <a:pt x="0" y="0"/>
                </a:lnTo>
                <a:close/>
              </a:path>
            </a:pathLst>
          </a:custGeom>
          <a:blipFill>
            <a:blip r:embed="rId6"/>
            <a:stretch>
              <a:fillRect l="-6815" t="0" r="-6815" b="0"/>
            </a:stretch>
          </a:blipFill>
        </p:spPr>
      </p:sp>
      <p:sp>
        <p:nvSpPr>
          <p:cNvPr name="Freeform 8" id="8"/>
          <p:cNvSpPr/>
          <p:nvPr/>
        </p:nvSpPr>
        <p:spPr>
          <a:xfrm flipH="false" flipV="false" rot="0">
            <a:off x="15905438" y="2270655"/>
            <a:ext cx="4083939" cy="8229600"/>
          </a:xfrm>
          <a:custGeom>
            <a:avLst/>
            <a:gdLst/>
            <a:ahLst/>
            <a:cxnLst/>
            <a:rect r="r" b="b" t="t" l="l"/>
            <a:pathLst>
              <a:path h="8229600" w="4083939">
                <a:moveTo>
                  <a:pt x="0" y="0"/>
                </a:moveTo>
                <a:lnTo>
                  <a:pt x="4083939" y="0"/>
                </a:lnTo>
                <a:lnTo>
                  <a:pt x="4083939" y="8229600"/>
                </a:lnTo>
                <a:lnTo>
                  <a:pt x="0" y="8229600"/>
                </a:lnTo>
                <a:lnTo>
                  <a:pt x="0" y="0"/>
                </a:lnTo>
                <a:close/>
              </a:path>
            </a:pathLst>
          </a:custGeom>
          <a:blipFill>
            <a:blip r:embed="rId7"/>
            <a:stretch>
              <a:fillRect l="0" t="0" r="0" b="0"/>
            </a:stretch>
          </a:blipFill>
        </p:spPr>
      </p:sp>
      <p:sp>
        <p:nvSpPr>
          <p:cNvPr name="TextBox 9" id="9"/>
          <p:cNvSpPr txBox="true"/>
          <p:nvPr/>
        </p:nvSpPr>
        <p:spPr>
          <a:xfrm rot="0">
            <a:off x="438996" y="3582458"/>
            <a:ext cx="9865198" cy="6704542"/>
          </a:xfrm>
          <a:prstGeom prst="rect">
            <a:avLst/>
          </a:prstGeom>
        </p:spPr>
        <p:txBody>
          <a:bodyPr anchor="t" rtlCol="false" tIns="0" lIns="0" bIns="0" rIns="0">
            <a:spAutoFit/>
          </a:bodyPr>
          <a:lstStyle/>
          <a:p>
            <a:pPr algn="l">
              <a:lnSpc>
                <a:spcPts val="3333"/>
              </a:lnSpc>
            </a:pPr>
            <a:r>
              <a:rPr lang="en-US" sz="2778" spc="138">
                <a:solidFill>
                  <a:srgbClr val="FFFFFF"/>
                </a:solidFill>
                <a:latin typeface="DM Sans"/>
                <a:ea typeface="DM Sans"/>
                <a:cs typeface="DM Sans"/>
                <a:sym typeface="DM Sans"/>
              </a:rPr>
              <a:t>We officially launched our social media presence with a clear goal: to creatively engage parents and inspire young minds through hands-on learning. From day one, we integrated artificial intelligence into our workflow — using AI tools to design visually appealing graphics and generate engaging, localized content that resonates with our Egyptian audience.</a:t>
            </a:r>
          </a:p>
          <a:p>
            <a:pPr algn="l">
              <a:lnSpc>
                <a:spcPts val="3333"/>
              </a:lnSpc>
            </a:pPr>
            <a:r>
              <a:rPr lang="en-US" sz="2778" spc="138">
                <a:solidFill>
                  <a:srgbClr val="FFFFFF"/>
                </a:solidFill>
                <a:latin typeface="DM Sans"/>
                <a:ea typeface="DM Sans"/>
                <a:cs typeface="DM Sans"/>
                <a:sym typeface="DM Sans"/>
              </a:rPr>
              <a:t>To increase visibility and attract our target audience, we ran paid ad campaigns on Facebook and Instagram, reaching thousands of parents who are passionate about their children’s creativity and development.</a:t>
            </a:r>
          </a:p>
          <a:p>
            <a:pPr algn="l">
              <a:lnSpc>
                <a:spcPts val="3333"/>
              </a:lnSpc>
            </a:pPr>
            <a:r>
              <a:rPr lang="en-US" sz="2778" spc="138">
                <a:solidFill>
                  <a:srgbClr val="FFFFFF"/>
                </a:solidFill>
                <a:latin typeface="DM Sans"/>
                <a:ea typeface="DM Sans"/>
                <a:cs typeface="DM Sans"/>
                <a:sym typeface="DM Sans"/>
              </a:rPr>
              <a:t>Our strategy combined smart tools with human creativity to build a fun, educational, and highly interactive online presence — and this is just the beginning!</a:t>
            </a:r>
          </a:p>
          <a:p>
            <a:pPr algn="l" marL="0" indent="0" lvl="0">
              <a:lnSpc>
                <a:spcPts val="3333"/>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AWAIRENESS</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879084" y="0"/>
            <a:ext cx="10427599" cy="10287000"/>
            <a:chOff x="0" y="0"/>
            <a:chExt cx="812800" cy="801841"/>
          </a:xfrm>
        </p:grpSpPr>
        <p:sp>
          <p:nvSpPr>
            <p:cNvPr name="Freeform 8" id="8"/>
            <p:cNvSpPr/>
            <p:nvPr/>
          </p:nvSpPr>
          <p:spPr>
            <a:xfrm flipH="false" flipV="false" rot="0">
              <a:off x="0" y="0"/>
              <a:ext cx="812800" cy="801841"/>
            </a:xfrm>
            <a:custGeom>
              <a:avLst/>
              <a:gdLst/>
              <a:ahLst/>
              <a:cxnLst/>
              <a:rect r="r" b="b" t="t" l="l"/>
              <a:pathLst>
                <a:path h="801841" w="812800">
                  <a:moveTo>
                    <a:pt x="17076" y="0"/>
                  </a:moveTo>
                  <a:lnTo>
                    <a:pt x="795724" y="0"/>
                  </a:lnTo>
                  <a:cubicBezTo>
                    <a:pt x="800253" y="0"/>
                    <a:pt x="804596" y="1799"/>
                    <a:pt x="807798" y="5002"/>
                  </a:cubicBezTo>
                  <a:cubicBezTo>
                    <a:pt x="811001" y="8204"/>
                    <a:pt x="812800" y="12547"/>
                    <a:pt x="812800" y="17076"/>
                  </a:cubicBezTo>
                  <a:lnTo>
                    <a:pt x="812800" y="784765"/>
                  </a:lnTo>
                  <a:cubicBezTo>
                    <a:pt x="812800" y="789293"/>
                    <a:pt x="811001" y="793637"/>
                    <a:pt x="807798" y="796839"/>
                  </a:cubicBezTo>
                  <a:cubicBezTo>
                    <a:pt x="804596" y="800042"/>
                    <a:pt x="800253" y="801841"/>
                    <a:pt x="795724" y="801841"/>
                  </a:cubicBezTo>
                  <a:lnTo>
                    <a:pt x="17076" y="801841"/>
                  </a:lnTo>
                  <a:cubicBezTo>
                    <a:pt x="12547" y="801841"/>
                    <a:pt x="8204" y="800042"/>
                    <a:pt x="5002" y="796839"/>
                  </a:cubicBezTo>
                  <a:cubicBezTo>
                    <a:pt x="1799" y="793637"/>
                    <a:pt x="0" y="789293"/>
                    <a:pt x="0" y="784765"/>
                  </a:cubicBezTo>
                  <a:lnTo>
                    <a:pt x="0" y="17076"/>
                  </a:lnTo>
                  <a:cubicBezTo>
                    <a:pt x="0" y="12547"/>
                    <a:pt x="1799" y="8204"/>
                    <a:pt x="5002" y="5002"/>
                  </a:cubicBezTo>
                  <a:cubicBezTo>
                    <a:pt x="8204" y="1799"/>
                    <a:pt x="12547" y="0"/>
                    <a:pt x="17076" y="0"/>
                  </a:cubicBezTo>
                  <a:close/>
                </a:path>
              </a:pathLst>
            </a:custGeom>
            <a:blipFill>
              <a:blip r:embed="rId6"/>
              <a:stretch>
                <a:fillRect l="0" t="-3366" r="0" b="-3366"/>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ENGAGEMENT</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a:hlinkClick r:id="rId7" tooltip="https://www.facebook.com/photo?fbid=122122361102800880&amp;set=a.122106705428800880"/>
          </p:cNvPr>
          <p:cNvSpPr/>
          <p:nvPr/>
        </p:nvSpPr>
        <p:spPr>
          <a:xfrm flipH="false" flipV="false" rot="0">
            <a:off x="5047075" y="0"/>
            <a:ext cx="8441552" cy="10287000"/>
          </a:xfrm>
          <a:custGeom>
            <a:avLst/>
            <a:gdLst/>
            <a:ahLst/>
            <a:cxnLst/>
            <a:rect r="r" b="b" t="t" l="l"/>
            <a:pathLst>
              <a:path h="10287000" w="8441552">
                <a:moveTo>
                  <a:pt x="0" y="0"/>
                </a:moveTo>
                <a:lnTo>
                  <a:pt x="8441552" y="0"/>
                </a:lnTo>
                <a:lnTo>
                  <a:pt x="8441552" y="10287000"/>
                </a:lnTo>
                <a:lnTo>
                  <a:pt x="0" y="10287000"/>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REALS</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041160" y="0"/>
            <a:ext cx="10205680" cy="10287000"/>
          </a:xfrm>
          <a:custGeom>
            <a:avLst/>
            <a:gdLst/>
            <a:ahLst/>
            <a:cxnLst/>
            <a:rect r="r" b="b" t="t" l="l"/>
            <a:pathLst>
              <a:path h="10287000" w="10205680">
                <a:moveTo>
                  <a:pt x="0" y="0"/>
                </a:moveTo>
                <a:lnTo>
                  <a:pt x="10205680" y="0"/>
                </a:lnTo>
                <a:lnTo>
                  <a:pt x="10205680" y="10287000"/>
                </a:lnTo>
                <a:lnTo>
                  <a:pt x="0" y="10287000"/>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SALES</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003889" y="0"/>
            <a:ext cx="8280221" cy="10287000"/>
          </a:xfrm>
          <a:custGeom>
            <a:avLst/>
            <a:gdLst/>
            <a:ahLst/>
            <a:cxnLst/>
            <a:rect r="r" b="b" t="t" l="l"/>
            <a:pathLst>
              <a:path h="10287000" w="8280221">
                <a:moveTo>
                  <a:pt x="0" y="0"/>
                </a:moveTo>
                <a:lnTo>
                  <a:pt x="8280222" y="0"/>
                </a:lnTo>
                <a:lnTo>
                  <a:pt x="8280222" y="10287000"/>
                </a:lnTo>
                <a:lnTo>
                  <a:pt x="0" y="10287000"/>
                </a:lnTo>
                <a:lnTo>
                  <a:pt x="0" y="0"/>
                </a:lnTo>
                <a:close/>
              </a:path>
            </a:pathLst>
          </a:custGeom>
          <a:blipFill>
            <a:blip r:embed="rId6"/>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314" y="1388815"/>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C2DEED"/>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SALES</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957430" y="0"/>
            <a:ext cx="8373140" cy="10287000"/>
          </a:xfrm>
          <a:custGeom>
            <a:avLst/>
            <a:gdLst/>
            <a:ahLst/>
            <a:cxnLst/>
            <a:rect r="r" b="b" t="t" l="l"/>
            <a:pathLst>
              <a:path h="10287000" w="8373140">
                <a:moveTo>
                  <a:pt x="0" y="0"/>
                </a:moveTo>
                <a:lnTo>
                  <a:pt x="8373140" y="0"/>
                </a:lnTo>
                <a:lnTo>
                  <a:pt x="8373140" y="10287000"/>
                </a:lnTo>
                <a:lnTo>
                  <a:pt x="0" y="10287000"/>
                </a:lnTo>
                <a:lnTo>
                  <a:pt x="0" y="0"/>
                </a:lnTo>
                <a:close/>
              </a:path>
            </a:pathLst>
          </a:custGeom>
          <a:blipFill>
            <a:blip r:embed="rId6"/>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20301" y="170293"/>
            <a:ext cx="6161290" cy="858407"/>
            <a:chOff x="0" y="0"/>
            <a:chExt cx="1622726" cy="226082"/>
          </a:xfrm>
        </p:grpSpPr>
        <p:sp>
          <p:nvSpPr>
            <p:cNvPr name="Freeform 4" id="4"/>
            <p:cNvSpPr/>
            <p:nvPr/>
          </p:nvSpPr>
          <p:spPr>
            <a:xfrm flipH="false" flipV="false" rot="0">
              <a:off x="0" y="0"/>
              <a:ext cx="1622726" cy="226082"/>
            </a:xfrm>
            <a:custGeom>
              <a:avLst/>
              <a:gdLst/>
              <a:ahLst/>
              <a:cxnLst/>
              <a:rect r="r" b="b" t="t" l="l"/>
              <a:pathLst>
                <a:path h="226082" w="1622726">
                  <a:moveTo>
                    <a:pt x="0" y="0"/>
                  </a:moveTo>
                  <a:lnTo>
                    <a:pt x="1622726" y="0"/>
                  </a:lnTo>
                  <a:lnTo>
                    <a:pt x="1622726" y="226082"/>
                  </a:lnTo>
                  <a:lnTo>
                    <a:pt x="0" y="226082"/>
                  </a:lnTo>
                  <a:close/>
                </a:path>
              </a:pathLst>
            </a:custGeom>
            <a:solidFill>
              <a:srgbClr val="C2DEED"/>
            </a:solidFill>
            <a:ln cap="sq">
              <a:noFill/>
              <a:prstDash val="solid"/>
              <a:miter/>
            </a:ln>
          </p:spPr>
        </p:sp>
        <p:sp>
          <p:nvSpPr>
            <p:cNvPr name="TextBox 5" id="5"/>
            <p:cNvSpPr txBox="true"/>
            <p:nvPr/>
          </p:nvSpPr>
          <p:spPr>
            <a:xfrm>
              <a:off x="0" y="-57150"/>
              <a:ext cx="1622726"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MESSEGES CAMPAIGN</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1367053"/>
            <a:ext cx="18288000" cy="7498080"/>
          </a:xfrm>
          <a:custGeom>
            <a:avLst/>
            <a:gdLst/>
            <a:ahLst/>
            <a:cxnLst/>
            <a:rect r="r" b="b" t="t" l="l"/>
            <a:pathLst>
              <a:path h="7498080" w="18288000">
                <a:moveTo>
                  <a:pt x="0" y="0"/>
                </a:moveTo>
                <a:lnTo>
                  <a:pt x="18288000" y="0"/>
                </a:lnTo>
                <a:lnTo>
                  <a:pt x="18288000" y="7498080"/>
                </a:lnTo>
                <a:lnTo>
                  <a:pt x="0" y="7498080"/>
                </a:lnTo>
                <a:lnTo>
                  <a:pt x="0" y="0"/>
                </a:lnTo>
                <a:close/>
              </a:path>
            </a:pathLst>
          </a:custGeom>
          <a:blipFill>
            <a:blip r:embed="rId6"/>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29933" y="334325"/>
            <a:ext cx="6161290" cy="858407"/>
            <a:chOff x="0" y="0"/>
            <a:chExt cx="1622726" cy="226082"/>
          </a:xfrm>
        </p:grpSpPr>
        <p:sp>
          <p:nvSpPr>
            <p:cNvPr name="Freeform 4" id="4"/>
            <p:cNvSpPr/>
            <p:nvPr/>
          </p:nvSpPr>
          <p:spPr>
            <a:xfrm flipH="false" flipV="false" rot="0">
              <a:off x="0" y="0"/>
              <a:ext cx="1622726" cy="226082"/>
            </a:xfrm>
            <a:custGeom>
              <a:avLst/>
              <a:gdLst/>
              <a:ahLst/>
              <a:cxnLst/>
              <a:rect r="r" b="b" t="t" l="l"/>
              <a:pathLst>
                <a:path h="226082" w="1622726">
                  <a:moveTo>
                    <a:pt x="0" y="0"/>
                  </a:moveTo>
                  <a:lnTo>
                    <a:pt x="1622726" y="0"/>
                  </a:lnTo>
                  <a:lnTo>
                    <a:pt x="1622726" y="226082"/>
                  </a:lnTo>
                  <a:lnTo>
                    <a:pt x="0" y="226082"/>
                  </a:lnTo>
                  <a:close/>
                </a:path>
              </a:pathLst>
            </a:custGeom>
            <a:solidFill>
              <a:srgbClr val="C2DEED"/>
            </a:solidFill>
            <a:ln cap="sq">
              <a:noFill/>
              <a:prstDash val="solid"/>
              <a:miter/>
            </a:ln>
          </p:spPr>
        </p:sp>
        <p:sp>
          <p:nvSpPr>
            <p:cNvPr name="TextBox 5" id="5"/>
            <p:cNvSpPr txBox="true"/>
            <p:nvPr/>
          </p:nvSpPr>
          <p:spPr>
            <a:xfrm>
              <a:off x="0" y="-57150"/>
              <a:ext cx="1622726"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AD LEVEL</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1748790"/>
            <a:ext cx="18288000" cy="6789420"/>
          </a:xfrm>
          <a:custGeom>
            <a:avLst/>
            <a:gdLst/>
            <a:ahLst/>
            <a:cxnLst/>
            <a:rect r="r" b="b" t="t" l="l"/>
            <a:pathLst>
              <a:path h="6789420" w="18288000">
                <a:moveTo>
                  <a:pt x="0" y="0"/>
                </a:moveTo>
                <a:lnTo>
                  <a:pt x="18288000" y="0"/>
                </a:lnTo>
                <a:lnTo>
                  <a:pt x="18288000" y="6789420"/>
                </a:lnTo>
                <a:lnTo>
                  <a:pt x="0" y="6789420"/>
                </a:lnTo>
                <a:lnTo>
                  <a:pt x="0" y="0"/>
                </a:lnTo>
                <a:close/>
              </a:path>
            </a:pathLst>
          </a:custGeom>
          <a:blipFill>
            <a:blip r:embed="rId6"/>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499444" y="1960531"/>
            <a:ext cx="5044496" cy="1389439"/>
            <a:chOff x="0" y="0"/>
            <a:chExt cx="1328592" cy="365943"/>
          </a:xfrm>
        </p:grpSpPr>
        <p:sp>
          <p:nvSpPr>
            <p:cNvPr name="Freeform 3" id="3"/>
            <p:cNvSpPr/>
            <p:nvPr/>
          </p:nvSpPr>
          <p:spPr>
            <a:xfrm flipH="false" flipV="false" rot="0">
              <a:off x="0" y="0"/>
              <a:ext cx="1328592" cy="365943"/>
            </a:xfrm>
            <a:custGeom>
              <a:avLst/>
              <a:gdLst/>
              <a:ahLst/>
              <a:cxnLst/>
              <a:rect r="r" b="b" t="t" l="l"/>
              <a:pathLst>
                <a:path h="365943" w="1328592">
                  <a:moveTo>
                    <a:pt x="0" y="0"/>
                  </a:moveTo>
                  <a:lnTo>
                    <a:pt x="1328592" y="0"/>
                  </a:lnTo>
                  <a:lnTo>
                    <a:pt x="1328592" y="365943"/>
                  </a:lnTo>
                  <a:lnTo>
                    <a:pt x="0" y="365943"/>
                  </a:lnTo>
                  <a:close/>
                </a:path>
              </a:pathLst>
            </a:custGeom>
            <a:solidFill>
              <a:srgbClr val="C2DEED"/>
            </a:solidFill>
            <a:ln cap="sq">
              <a:noFill/>
              <a:prstDash val="solid"/>
              <a:miter/>
            </a:ln>
          </p:spPr>
        </p:sp>
        <p:sp>
          <p:nvSpPr>
            <p:cNvPr name="TextBox 4" id="4"/>
            <p:cNvSpPr txBox="true"/>
            <p:nvPr/>
          </p:nvSpPr>
          <p:spPr>
            <a:xfrm>
              <a:off x="0" y="-57150"/>
              <a:ext cx="1328592"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KEY PERFORMANCE INDICATORS</a:t>
              </a:r>
            </a:p>
          </p:txBody>
        </p:sp>
      </p:grpSp>
      <p:pic>
        <p:nvPicPr>
          <p:cNvPr name="Picture 5" id="5"/>
          <p:cNvPicPr>
            <a:picLocks noChangeAspect="true"/>
          </p:cNvPicPr>
          <p:nvPr/>
        </p:nvPicPr>
        <p:blipFill>
          <a:blip r:embed="rId2"/>
          <a:stretch>
            <a:fillRect/>
          </a:stretch>
        </p:blipFill>
        <p:spPr>
          <a:xfrm rot="0">
            <a:off x="13544519" y="793587"/>
            <a:ext cx="3378593" cy="3378593"/>
          </a:xfrm>
          <a:prstGeom prst="rect">
            <a:avLst/>
          </a:prstGeom>
        </p:spPr>
      </p:pic>
      <p:pic>
        <p:nvPicPr>
          <p:cNvPr name="Picture 6" id="6"/>
          <p:cNvPicPr>
            <a:picLocks noChangeAspect="true"/>
          </p:cNvPicPr>
          <p:nvPr/>
        </p:nvPicPr>
        <p:blipFill>
          <a:blip r:embed="rId3"/>
          <a:stretch>
            <a:fillRect/>
          </a:stretch>
        </p:blipFill>
        <p:spPr>
          <a:xfrm rot="0">
            <a:off x="10219417" y="1872756"/>
            <a:ext cx="3378593" cy="3378593"/>
          </a:xfrm>
          <a:prstGeom prst="rect">
            <a:avLst/>
          </a:prstGeom>
        </p:spPr>
      </p:pic>
      <p:pic>
        <p:nvPicPr>
          <p:cNvPr name="Picture 7" id="7"/>
          <p:cNvPicPr>
            <a:picLocks noChangeAspect="true"/>
          </p:cNvPicPr>
          <p:nvPr/>
        </p:nvPicPr>
        <p:blipFill>
          <a:blip r:embed="rId4"/>
          <a:stretch>
            <a:fillRect/>
          </a:stretch>
        </p:blipFill>
        <p:spPr>
          <a:xfrm rot="0">
            <a:off x="6691826" y="3068421"/>
            <a:ext cx="3378593" cy="3378593"/>
          </a:xfrm>
          <a:prstGeom prst="rect">
            <a:avLst/>
          </a:prstGeom>
        </p:spPr>
      </p:pic>
      <p:sp>
        <p:nvSpPr>
          <p:cNvPr name="Freeform 8" id="8"/>
          <p:cNvSpPr/>
          <p:nvPr/>
        </p:nvSpPr>
        <p:spPr>
          <a:xfrm flipH="false" flipV="false" rot="5400000">
            <a:off x="11446527" y="7057673"/>
            <a:ext cx="7903927" cy="2486144"/>
          </a:xfrm>
          <a:custGeom>
            <a:avLst/>
            <a:gdLst/>
            <a:ahLst/>
            <a:cxnLst/>
            <a:rect r="r" b="b" t="t" l="l"/>
            <a:pathLst>
              <a:path h="2486144" w="7903927">
                <a:moveTo>
                  <a:pt x="0" y="0"/>
                </a:moveTo>
                <a:lnTo>
                  <a:pt x="7903926" y="0"/>
                </a:lnTo>
                <a:lnTo>
                  <a:pt x="7903926" y="2486144"/>
                </a:lnTo>
                <a:lnTo>
                  <a:pt x="0" y="2486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7956750" y="8125806"/>
            <a:ext cx="7903927" cy="2486144"/>
          </a:xfrm>
          <a:custGeom>
            <a:avLst/>
            <a:gdLst/>
            <a:ahLst/>
            <a:cxnLst/>
            <a:rect r="r" b="b" t="t" l="l"/>
            <a:pathLst>
              <a:path h="2486144" w="7903927">
                <a:moveTo>
                  <a:pt x="0" y="0"/>
                </a:moveTo>
                <a:lnTo>
                  <a:pt x="7903927" y="0"/>
                </a:lnTo>
                <a:lnTo>
                  <a:pt x="7903927" y="2486144"/>
                </a:lnTo>
                <a:lnTo>
                  <a:pt x="0" y="2486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4593834" y="9214825"/>
            <a:ext cx="7903927" cy="2486144"/>
          </a:xfrm>
          <a:custGeom>
            <a:avLst/>
            <a:gdLst/>
            <a:ahLst/>
            <a:cxnLst/>
            <a:rect r="r" b="b" t="t" l="l"/>
            <a:pathLst>
              <a:path h="2486144" w="7903927">
                <a:moveTo>
                  <a:pt x="0" y="0"/>
                </a:moveTo>
                <a:lnTo>
                  <a:pt x="7903927" y="0"/>
                </a:lnTo>
                <a:lnTo>
                  <a:pt x="7903927" y="2486144"/>
                </a:lnTo>
                <a:lnTo>
                  <a:pt x="0" y="2486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4591468" y="6498129"/>
            <a:ext cx="1486153" cy="892413"/>
          </a:xfrm>
          <a:prstGeom prst="rect">
            <a:avLst/>
          </a:prstGeom>
        </p:spPr>
        <p:txBody>
          <a:bodyPr anchor="t" rtlCol="false" tIns="0" lIns="0" bIns="0" rIns="0">
            <a:spAutoFit/>
          </a:bodyPr>
          <a:lstStyle/>
          <a:p>
            <a:pPr algn="ctr" marL="0" indent="0" lvl="0">
              <a:lnSpc>
                <a:spcPts val="6368"/>
              </a:lnSpc>
            </a:pPr>
            <a:r>
              <a:rPr lang="en-US" sz="5537" spc="155">
                <a:solidFill>
                  <a:srgbClr val="FFFFFF"/>
                </a:solidFill>
                <a:latin typeface="Codec Pro"/>
                <a:ea typeface="Codec Pro"/>
                <a:cs typeface="Codec Pro"/>
                <a:sym typeface="Codec Pro"/>
              </a:rPr>
              <a:t>03</a:t>
            </a:r>
          </a:p>
        </p:txBody>
      </p:sp>
      <p:sp>
        <p:nvSpPr>
          <p:cNvPr name="Freeform 12" id="12"/>
          <p:cNvSpPr/>
          <p:nvPr/>
        </p:nvSpPr>
        <p:spPr>
          <a:xfrm flipH="false" flipV="false" rot="0">
            <a:off x="11216694" y="5899568"/>
            <a:ext cx="1384038" cy="1637034"/>
          </a:xfrm>
          <a:custGeom>
            <a:avLst/>
            <a:gdLst/>
            <a:ahLst/>
            <a:cxnLst/>
            <a:rect r="r" b="b" t="t" l="l"/>
            <a:pathLst>
              <a:path h="1637034" w="1384038">
                <a:moveTo>
                  <a:pt x="0" y="0"/>
                </a:moveTo>
                <a:lnTo>
                  <a:pt x="1384038" y="0"/>
                </a:lnTo>
                <a:lnTo>
                  <a:pt x="1384038" y="1637034"/>
                </a:lnTo>
                <a:lnTo>
                  <a:pt x="0" y="16370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657214" y="4969800"/>
            <a:ext cx="1354662" cy="1243826"/>
          </a:xfrm>
          <a:custGeom>
            <a:avLst/>
            <a:gdLst/>
            <a:ahLst/>
            <a:cxnLst/>
            <a:rect r="r" b="b" t="t" l="l"/>
            <a:pathLst>
              <a:path h="1243826" w="1354662">
                <a:moveTo>
                  <a:pt x="0" y="0"/>
                </a:moveTo>
                <a:lnTo>
                  <a:pt x="1354662" y="0"/>
                </a:lnTo>
                <a:lnTo>
                  <a:pt x="1354662" y="1243826"/>
                </a:lnTo>
                <a:lnTo>
                  <a:pt x="0" y="1243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7787946" y="7007297"/>
            <a:ext cx="1515704" cy="1435785"/>
          </a:xfrm>
          <a:custGeom>
            <a:avLst/>
            <a:gdLst/>
            <a:ahLst/>
            <a:cxnLst/>
            <a:rect r="r" b="b" t="t" l="l"/>
            <a:pathLst>
              <a:path h="1435785" w="1515704">
                <a:moveTo>
                  <a:pt x="0" y="0"/>
                </a:moveTo>
                <a:lnTo>
                  <a:pt x="1515703" y="0"/>
                </a:lnTo>
                <a:lnTo>
                  <a:pt x="1515703" y="1435785"/>
                </a:lnTo>
                <a:lnTo>
                  <a:pt x="0" y="14357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1165637" y="7841700"/>
            <a:ext cx="1486153" cy="892413"/>
          </a:xfrm>
          <a:prstGeom prst="rect">
            <a:avLst/>
          </a:prstGeom>
        </p:spPr>
        <p:txBody>
          <a:bodyPr anchor="t" rtlCol="false" tIns="0" lIns="0" bIns="0" rIns="0">
            <a:spAutoFit/>
          </a:bodyPr>
          <a:lstStyle/>
          <a:p>
            <a:pPr algn="ctr" marL="0" indent="0" lvl="0">
              <a:lnSpc>
                <a:spcPts val="6368"/>
              </a:lnSpc>
            </a:pPr>
            <a:r>
              <a:rPr lang="en-US" sz="5537" spc="155">
                <a:solidFill>
                  <a:srgbClr val="FFFFFF"/>
                </a:solidFill>
                <a:latin typeface="Codec Pro"/>
                <a:ea typeface="Codec Pro"/>
                <a:cs typeface="Codec Pro"/>
                <a:sym typeface="Codec Pro"/>
              </a:rPr>
              <a:t>02</a:t>
            </a:r>
          </a:p>
        </p:txBody>
      </p:sp>
      <p:sp>
        <p:nvSpPr>
          <p:cNvPr name="TextBox 16" id="16"/>
          <p:cNvSpPr txBox="true"/>
          <p:nvPr/>
        </p:nvSpPr>
        <p:spPr>
          <a:xfrm rot="0">
            <a:off x="7787946" y="8743974"/>
            <a:ext cx="1486153" cy="892413"/>
          </a:xfrm>
          <a:prstGeom prst="rect">
            <a:avLst/>
          </a:prstGeom>
        </p:spPr>
        <p:txBody>
          <a:bodyPr anchor="t" rtlCol="false" tIns="0" lIns="0" bIns="0" rIns="0">
            <a:spAutoFit/>
          </a:bodyPr>
          <a:lstStyle/>
          <a:p>
            <a:pPr algn="ctr" marL="0" indent="0" lvl="0">
              <a:lnSpc>
                <a:spcPts val="6368"/>
              </a:lnSpc>
            </a:pPr>
            <a:r>
              <a:rPr lang="en-US" sz="5537" spc="155">
                <a:solidFill>
                  <a:srgbClr val="FFFFFF"/>
                </a:solidFill>
                <a:latin typeface="Codec Pro"/>
                <a:ea typeface="Codec Pro"/>
                <a:cs typeface="Codec Pro"/>
                <a:sym typeface="Codec Pro"/>
              </a:rPr>
              <a:t>01</a:t>
            </a:r>
          </a:p>
        </p:txBody>
      </p:sp>
      <p:sp>
        <p:nvSpPr>
          <p:cNvPr name="TextBox 17" id="17"/>
          <p:cNvSpPr txBox="true"/>
          <p:nvPr/>
        </p:nvSpPr>
        <p:spPr>
          <a:xfrm rot="0">
            <a:off x="2609682" y="4016025"/>
            <a:ext cx="3334993" cy="767235"/>
          </a:xfrm>
          <a:prstGeom prst="rect">
            <a:avLst/>
          </a:prstGeom>
        </p:spPr>
        <p:txBody>
          <a:bodyPr anchor="t" rtlCol="false" tIns="0" lIns="0" bIns="0" rIns="0">
            <a:spAutoFit/>
          </a:bodyPr>
          <a:lstStyle/>
          <a:p>
            <a:pPr algn="l" marL="0" indent="0" lvl="0">
              <a:lnSpc>
                <a:spcPts val="3141"/>
              </a:lnSpc>
              <a:spcBef>
                <a:spcPct val="0"/>
              </a:spcBef>
            </a:pPr>
            <a:r>
              <a:rPr lang="en-US" b="true" sz="2276" spc="223">
                <a:solidFill>
                  <a:srgbClr val="11100E"/>
                </a:solidFill>
                <a:latin typeface="DM Sans Bold"/>
                <a:ea typeface="DM Sans Bold"/>
                <a:cs typeface="DM Sans Bold"/>
                <a:sym typeface="DM Sans Bold"/>
              </a:rPr>
              <a:t>Click Through Rate (CTR)</a:t>
            </a:r>
          </a:p>
        </p:txBody>
      </p:sp>
      <p:sp>
        <p:nvSpPr>
          <p:cNvPr name="TextBox 18" id="18"/>
          <p:cNvSpPr txBox="true"/>
          <p:nvPr/>
        </p:nvSpPr>
        <p:spPr>
          <a:xfrm rot="0">
            <a:off x="1515262" y="3908334"/>
            <a:ext cx="936145" cy="874927"/>
          </a:xfrm>
          <a:prstGeom prst="rect">
            <a:avLst/>
          </a:prstGeom>
        </p:spPr>
        <p:txBody>
          <a:bodyPr anchor="t" rtlCol="false" tIns="0" lIns="0" bIns="0" rIns="0">
            <a:spAutoFit/>
          </a:bodyPr>
          <a:lstStyle/>
          <a:p>
            <a:pPr algn="ctr" marL="0" indent="0" lvl="0">
              <a:lnSpc>
                <a:spcPts val="7193"/>
              </a:lnSpc>
              <a:spcBef>
                <a:spcPct val="0"/>
              </a:spcBef>
            </a:pPr>
            <a:r>
              <a:rPr lang="en-US" b="true" sz="5212" spc="-213">
                <a:solidFill>
                  <a:srgbClr val="F37335"/>
                </a:solidFill>
                <a:latin typeface="DM Sans Bold"/>
                <a:ea typeface="DM Sans Bold"/>
                <a:cs typeface="DM Sans Bold"/>
                <a:sym typeface="DM Sans Bold"/>
              </a:rPr>
              <a:t>01</a:t>
            </a:r>
          </a:p>
        </p:txBody>
      </p:sp>
      <p:sp>
        <p:nvSpPr>
          <p:cNvPr name="TextBox 19" id="19"/>
          <p:cNvSpPr txBox="true"/>
          <p:nvPr/>
        </p:nvSpPr>
        <p:spPr>
          <a:xfrm rot="0">
            <a:off x="2524722" y="5246663"/>
            <a:ext cx="3334993" cy="767235"/>
          </a:xfrm>
          <a:prstGeom prst="rect">
            <a:avLst/>
          </a:prstGeom>
        </p:spPr>
        <p:txBody>
          <a:bodyPr anchor="t" rtlCol="false" tIns="0" lIns="0" bIns="0" rIns="0">
            <a:spAutoFit/>
          </a:bodyPr>
          <a:lstStyle/>
          <a:p>
            <a:pPr algn="l" marL="0" indent="0" lvl="0">
              <a:lnSpc>
                <a:spcPts val="3141"/>
              </a:lnSpc>
              <a:spcBef>
                <a:spcPct val="0"/>
              </a:spcBef>
            </a:pPr>
            <a:r>
              <a:rPr lang="en-US" b="true" sz="2276" spc="223">
                <a:solidFill>
                  <a:srgbClr val="11100E"/>
                </a:solidFill>
                <a:latin typeface="DM Sans Bold"/>
                <a:ea typeface="DM Sans Bold"/>
                <a:cs typeface="DM Sans Bold"/>
                <a:sym typeface="DM Sans Bold"/>
              </a:rPr>
              <a:t>Messages &amp; Cost Per Message</a:t>
            </a:r>
          </a:p>
        </p:txBody>
      </p:sp>
      <p:sp>
        <p:nvSpPr>
          <p:cNvPr name="TextBox 20" id="20"/>
          <p:cNvSpPr txBox="true"/>
          <p:nvPr/>
        </p:nvSpPr>
        <p:spPr>
          <a:xfrm rot="0">
            <a:off x="1515262" y="5183665"/>
            <a:ext cx="936145" cy="874927"/>
          </a:xfrm>
          <a:prstGeom prst="rect">
            <a:avLst/>
          </a:prstGeom>
        </p:spPr>
        <p:txBody>
          <a:bodyPr anchor="t" rtlCol="false" tIns="0" lIns="0" bIns="0" rIns="0">
            <a:spAutoFit/>
          </a:bodyPr>
          <a:lstStyle/>
          <a:p>
            <a:pPr algn="ctr" marL="0" indent="0" lvl="0">
              <a:lnSpc>
                <a:spcPts val="7193"/>
              </a:lnSpc>
              <a:spcBef>
                <a:spcPct val="0"/>
              </a:spcBef>
            </a:pPr>
            <a:r>
              <a:rPr lang="en-US" b="true" sz="5212" spc="-213">
                <a:solidFill>
                  <a:srgbClr val="F37335"/>
                </a:solidFill>
                <a:latin typeface="DM Sans Bold"/>
                <a:ea typeface="DM Sans Bold"/>
                <a:cs typeface="DM Sans Bold"/>
                <a:sym typeface="DM Sans Bold"/>
              </a:rPr>
              <a:t>02</a:t>
            </a:r>
          </a:p>
        </p:txBody>
      </p:sp>
      <p:sp>
        <p:nvSpPr>
          <p:cNvPr name="TextBox 21" id="21"/>
          <p:cNvSpPr txBox="true"/>
          <p:nvPr/>
        </p:nvSpPr>
        <p:spPr>
          <a:xfrm rot="0">
            <a:off x="2609682" y="6742508"/>
            <a:ext cx="3334993" cy="376644"/>
          </a:xfrm>
          <a:prstGeom prst="rect">
            <a:avLst/>
          </a:prstGeom>
        </p:spPr>
        <p:txBody>
          <a:bodyPr anchor="t" rtlCol="false" tIns="0" lIns="0" bIns="0" rIns="0">
            <a:spAutoFit/>
          </a:bodyPr>
          <a:lstStyle/>
          <a:p>
            <a:pPr algn="l" marL="0" indent="0" lvl="0">
              <a:lnSpc>
                <a:spcPts val="3141"/>
              </a:lnSpc>
              <a:spcBef>
                <a:spcPct val="0"/>
              </a:spcBef>
            </a:pPr>
            <a:r>
              <a:rPr lang="en-US" b="true" sz="2276" spc="223">
                <a:solidFill>
                  <a:srgbClr val="11100E"/>
                </a:solidFill>
                <a:latin typeface="DM Sans Bold"/>
                <a:ea typeface="DM Sans Bold"/>
                <a:cs typeface="DM Sans Bold"/>
                <a:sym typeface="DM Sans Bold"/>
              </a:rPr>
              <a:t>Imperesions &amp; CPM</a:t>
            </a:r>
          </a:p>
        </p:txBody>
      </p:sp>
      <p:sp>
        <p:nvSpPr>
          <p:cNvPr name="TextBox 22" id="22"/>
          <p:cNvSpPr txBox="true"/>
          <p:nvPr/>
        </p:nvSpPr>
        <p:spPr>
          <a:xfrm rot="0">
            <a:off x="1515262" y="6469554"/>
            <a:ext cx="936145" cy="874927"/>
          </a:xfrm>
          <a:prstGeom prst="rect">
            <a:avLst/>
          </a:prstGeom>
        </p:spPr>
        <p:txBody>
          <a:bodyPr anchor="t" rtlCol="false" tIns="0" lIns="0" bIns="0" rIns="0">
            <a:spAutoFit/>
          </a:bodyPr>
          <a:lstStyle/>
          <a:p>
            <a:pPr algn="ctr" marL="0" indent="0" lvl="0">
              <a:lnSpc>
                <a:spcPts val="7193"/>
              </a:lnSpc>
              <a:spcBef>
                <a:spcPct val="0"/>
              </a:spcBef>
            </a:pPr>
            <a:r>
              <a:rPr lang="en-US" b="true" sz="5212" spc="-213">
                <a:solidFill>
                  <a:srgbClr val="F37335"/>
                </a:solidFill>
                <a:latin typeface="DM Sans Bold"/>
                <a:ea typeface="DM Sans Bold"/>
                <a:cs typeface="DM Sans Bold"/>
                <a:sym typeface="DM Sans Bold"/>
              </a:rPr>
              <a:t>03</a:t>
            </a:r>
          </a:p>
        </p:txBody>
      </p:sp>
      <p:sp>
        <p:nvSpPr>
          <p:cNvPr name="Freeform 23" id="23"/>
          <p:cNvSpPr/>
          <p:nvPr/>
        </p:nvSpPr>
        <p:spPr>
          <a:xfrm flipH="false" flipV="false" rot="2076909">
            <a:off x="-3221189" y="7409586"/>
            <a:ext cx="9540441" cy="6435461"/>
          </a:xfrm>
          <a:custGeom>
            <a:avLst/>
            <a:gdLst/>
            <a:ahLst/>
            <a:cxnLst/>
            <a:rect r="r" b="b" t="t" l="l"/>
            <a:pathLst>
              <a:path h="6435461" w="9540441">
                <a:moveTo>
                  <a:pt x="0" y="0"/>
                </a:moveTo>
                <a:lnTo>
                  <a:pt x="9540441" y="0"/>
                </a:lnTo>
                <a:lnTo>
                  <a:pt x="9540441" y="6435461"/>
                </a:lnTo>
                <a:lnTo>
                  <a:pt x="0" y="64354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2076909">
            <a:off x="14135259" y="-3853182"/>
            <a:ext cx="9540441" cy="6435461"/>
          </a:xfrm>
          <a:custGeom>
            <a:avLst/>
            <a:gdLst/>
            <a:ahLst/>
            <a:cxnLst/>
            <a:rect r="r" b="b" t="t" l="l"/>
            <a:pathLst>
              <a:path h="6435461" w="9540441">
                <a:moveTo>
                  <a:pt x="0" y="0"/>
                </a:moveTo>
                <a:lnTo>
                  <a:pt x="9540441" y="0"/>
                </a:lnTo>
                <a:lnTo>
                  <a:pt x="9540441" y="6435460"/>
                </a:lnTo>
                <a:lnTo>
                  <a:pt x="0" y="64354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72254" y="785502"/>
            <a:ext cx="5761377" cy="1389572"/>
            <a:chOff x="0" y="0"/>
            <a:chExt cx="1517400" cy="365978"/>
          </a:xfrm>
        </p:grpSpPr>
        <p:sp>
          <p:nvSpPr>
            <p:cNvPr name="Freeform 3" id="3"/>
            <p:cNvSpPr/>
            <p:nvPr/>
          </p:nvSpPr>
          <p:spPr>
            <a:xfrm flipH="false" flipV="false" rot="0">
              <a:off x="0" y="0"/>
              <a:ext cx="1517400" cy="365978"/>
            </a:xfrm>
            <a:custGeom>
              <a:avLst/>
              <a:gdLst/>
              <a:ahLst/>
              <a:cxnLst/>
              <a:rect r="r" b="b" t="t" l="l"/>
              <a:pathLst>
                <a:path h="365978" w="1517400">
                  <a:moveTo>
                    <a:pt x="0" y="0"/>
                  </a:moveTo>
                  <a:lnTo>
                    <a:pt x="1517400" y="0"/>
                  </a:lnTo>
                  <a:lnTo>
                    <a:pt x="1517400" y="365978"/>
                  </a:lnTo>
                  <a:lnTo>
                    <a:pt x="0" y="365978"/>
                  </a:lnTo>
                  <a:close/>
                </a:path>
              </a:pathLst>
            </a:custGeom>
            <a:solidFill>
              <a:srgbClr val="C2DEED"/>
            </a:solidFill>
            <a:ln cap="sq">
              <a:noFill/>
              <a:prstDash val="solid"/>
              <a:miter/>
            </a:ln>
          </p:spPr>
        </p:sp>
        <p:sp>
          <p:nvSpPr>
            <p:cNvPr name="TextBox 4" id="4"/>
            <p:cNvSpPr txBox="true"/>
            <p:nvPr/>
          </p:nvSpPr>
          <p:spPr>
            <a:xfrm>
              <a:off x="0" y="-57150"/>
              <a:ext cx="1517400" cy="423128"/>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RECCEOMNDATIONS AND IMPROVEMENTS</a:t>
              </a:r>
            </a:p>
          </p:txBody>
        </p:sp>
      </p:grpSp>
      <p:grpSp>
        <p:nvGrpSpPr>
          <p:cNvPr name="Group 5" id="5"/>
          <p:cNvGrpSpPr/>
          <p:nvPr/>
        </p:nvGrpSpPr>
        <p:grpSpPr>
          <a:xfrm rot="0">
            <a:off x="13422770" y="2659475"/>
            <a:ext cx="4217192" cy="3627418"/>
            <a:chOff x="0" y="0"/>
            <a:chExt cx="5622922" cy="4836557"/>
          </a:xfrm>
        </p:grpSpPr>
        <p:grpSp>
          <p:nvGrpSpPr>
            <p:cNvPr name="Group 6" id="6"/>
            <p:cNvGrpSpPr/>
            <p:nvPr/>
          </p:nvGrpSpPr>
          <p:grpSpPr>
            <a:xfrm rot="0">
              <a:off x="2690553" y="364435"/>
              <a:ext cx="2009712" cy="3504179"/>
              <a:chOff x="0" y="0"/>
              <a:chExt cx="2822400" cy="4921200"/>
            </a:xfrm>
          </p:grpSpPr>
          <p:sp>
            <p:nvSpPr>
              <p:cNvPr name="Freeform 7" id="7"/>
              <p:cNvSpPr/>
              <p:nvPr/>
            </p:nvSpPr>
            <p:spPr>
              <a:xfrm flipH="false" flipV="false" rot="0">
                <a:off x="0" y="0"/>
                <a:ext cx="2822194" cy="4921250"/>
              </a:xfrm>
              <a:custGeom>
                <a:avLst/>
                <a:gdLst/>
                <a:ahLst/>
                <a:cxnLst/>
                <a:rect r="r" b="b" t="t" l="l"/>
                <a:pathLst>
                  <a:path h="4921250" w="2822194">
                    <a:moveTo>
                      <a:pt x="1940560" y="4921250"/>
                    </a:moveTo>
                    <a:cubicBezTo>
                      <a:pt x="1787398" y="4822444"/>
                      <a:pt x="1627378" y="4730496"/>
                      <a:pt x="1460500" y="4648835"/>
                    </a:cubicBezTo>
                    <a:cubicBezTo>
                      <a:pt x="1286891" y="4567047"/>
                      <a:pt x="1106424" y="4492117"/>
                      <a:pt x="919226" y="4424045"/>
                    </a:cubicBezTo>
                    <a:cubicBezTo>
                      <a:pt x="755777" y="4366133"/>
                      <a:pt x="585597" y="4315079"/>
                      <a:pt x="411988" y="4274185"/>
                    </a:cubicBezTo>
                    <a:cubicBezTo>
                      <a:pt x="275844" y="4240149"/>
                      <a:pt x="139573" y="4209415"/>
                      <a:pt x="3429" y="4185666"/>
                    </a:cubicBezTo>
                    <a:cubicBezTo>
                      <a:pt x="0" y="2932303"/>
                      <a:pt x="0" y="2932303"/>
                      <a:pt x="0" y="2932303"/>
                    </a:cubicBezTo>
                    <a:cubicBezTo>
                      <a:pt x="6858" y="2935732"/>
                      <a:pt x="10160" y="2939161"/>
                      <a:pt x="17018" y="2942463"/>
                    </a:cubicBezTo>
                    <a:cubicBezTo>
                      <a:pt x="44196" y="2959481"/>
                      <a:pt x="78359" y="2973070"/>
                      <a:pt x="108966" y="2986786"/>
                    </a:cubicBezTo>
                    <a:cubicBezTo>
                      <a:pt x="143002" y="3000375"/>
                      <a:pt x="177038" y="3007233"/>
                      <a:pt x="211074" y="3014091"/>
                    </a:cubicBezTo>
                    <a:cubicBezTo>
                      <a:pt x="245110" y="3020949"/>
                      <a:pt x="282575" y="3024251"/>
                      <a:pt x="316611" y="3024251"/>
                    </a:cubicBezTo>
                    <a:cubicBezTo>
                      <a:pt x="398272" y="3024251"/>
                      <a:pt x="476631" y="3007233"/>
                      <a:pt x="548132" y="2976626"/>
                    </a:cubicBezTo>
                    <a:cubicBezTo>
                      <a:pt x="619633" y="2949321"/>
                      <a:pt x="680974" y="2905125"/>
                      <a:pt x="735330" y="2850642"/>
                    </a:cubicBezTo>
                    <a:cubicBezTo>
                      <a:pt x="789686" y="2796159"/>
                      <a:pt x="830707" y="2734818"/>
                      <a:pt x="861314" y="2663317"/>
                    </a:cubicBezTo>
                    <a:cubicBezTo>
                      <a:pt x="891921" y="2591816"/>
                      <a:pt x="908939" y="2513457"/>
                      <a:pt x="905637" y="2435098"/>
                    </a:cubicBezTo>
                    <a:cubicBezTo>
                      <a:pt x="905637" y="2356739"/>
                      <a:pt x="892048" y="2278380"/>
                      <a:pt x="858012" y="2206879"/>
                    </a:cubicBezTo>
                    <a:cubicBezTo>
                      <a:pt x="830834" y="2138807"/>
                      <a:pt x="786511" y="2074037"/>
                      <a:pt x="732028" y="2022983"/>
                    </a:cubicBezTo>
                    <a:cubicBezTo>
                      <a:pt x="677545" y="1968500"/>
                      <a:pt x="616331" y="1927606"/>
                      <a:pt x="544830" y="1896999"/>
                    </a:cubicBezTo>
                    <a:cubicBezTo>
                      <a:pt x="473329" y="1866392"/>
                      <a:pt x="394970" y="1852676"/>
                      <a:pt x="316738" y="1852676"/>
                    </a:cubicBezTo>
                    <a:cubicBezTo>
                      <a:pt x="279273" y="1852676"/>
                      <a:pt x="245237" y="1856105"/>
                      <a:pt x="207772" y="1862836"/>
                    </a:cubicBezTo>
                    <a:cubicBezTo>
                      <a:pt x="173736" y="1869694"/>
                      <a:pt x="139700" y="1879854"/>
                      <a:pt x="105664" y="1890141"/>
                    </a:cubicBezTo>
                    <a:cubicBezTo>
                      <a:pt x="75057" y="1903730"/>
                      <a:pt x="44323" y="1917446"/>
                      <a:pt x="13716" y="1937766"/>
                    </a:cubicBezTo>
                    <a:cubicBezTo>
                      <a:pt x="10287" y="1937766"/>
                      <a:pt x="6858" y="1941195"/>
                      <a:pt x="127" y="1944624"/>
                    </a:cubicBezTo>
                    <a:cubicBezTo>
                      <a:pt x="0" y="664083"/>
                      <a:pt x="0" y="664083"/>
                      <a:pt x="0" y="664083"/>
                    </a:cubicBezTo>
                    <a:cubicBezTo>
                      <a:pt x="187198" y="640207"/>
                      <a:pt x="374523" y="602742"/>
                      <a:pt x="561721" y="551688"/>
                    </a:cubicBezTo>
                    <a:cubicBezTo>
                      <a:pt x="738759" y="507365"/>
                      <a:pt x="919226" y="449580"/>
                      <a:pt x="1096264" y="381381"/>
                    </a:cubicBezTo>
                    <a:cubicBezTo>
                      <a:pt x="1252855" y="323469"/>
                      <a:pt x="1406144" y="251968"/>
                      <a:pt x="1559306" y="177038"/>
                    </a:cubicBezTo>
                    <a:cubicBezTo>
                      <a:pt x="1671701" y="122555"/>
                      <a:pt x="1780540" y="61341"/>
                      <a:pt x="1886077" y="0"/>
                    </a:cubicBezTo>
                    <a:cubicBezTo>
                      <a:pt x="1913255" y="2315845"/>
                      <a:pt x="1913255" y="2315845"/>
                      <a:pt x="1913255" y="2315845"/>
                    </a:cubicBezTo>
                    <a:cubicBezTo>
                      <a:pt x="1988185" y="2193290"/>
                      <a:pt x="1988185" y="2193290"/>
                      <a:pt x="1988185" y="2193290"/>
                    </a:cubicBezTo>
                    <a:cubicBezTo>
                      <a:pt x="1991614" y="2189861"/>
                      <a:pt x="1995043" y="2183130"/>
                      <a:pt x="1998345" y="2176272"/>
                    </a:cubicBezTo>
                    <a:cubicBezTo>
                      <a:pt x="2001647" y="2169414"/>
                      <a:pt x="2008505" y="2166112"/>
                      <a:pt x="2011934" y="2159254"/>
                    </a:cubicBezTo>
                    <a:cubicBezTo>
                      <a:pt x="2015363" y="2155825"/>
                      <a:pt x="2018792" y="2149094"/>
                      <a:pt x="2025523" y="2142236"/>
                    </a:cubicBezTo>
                    <a:cubicBezTo>
                      <a:pt x="2028952" y="2138807"/>
                      <a:pt x="2035683" y="2132076"/>
                      <a:pt x="2039112" y="2128647"/>
                    </a:cubicBezTo>
                    <a:cubicBezTo>
                      <a:pt x="2059559" y="2104771"/>
                      <a:pt x="2083435" y="2084324"/>
                      <a:pt x="2107184" y="2067306"/>
                    </a:cubicBezTo>
                    <a:cubicBezTo>
                      <a:pt x="2130933" y="2050288"/>
                      <a:pt x="2154809" y="2036699"/>
                      <a:pt x="2185543" y="2022983"/>
                    </a:cubicBezTo>
                    <a:cubicBezTo>
                      <a:pt x="2212721" y="2009394"/>
                      <a:pt x="2240026" y="2002536"/>
                      <a:pt x="2270633" y="1995678"/>
                    </a:cubicBezTo>
                    <a:cubicBezTo>
                      <a:pt x="2301240" y="1988820"/>
                      <a:pt x="2331974" y="1985518"/>
                      <a:pt x="2366010" y="1985518"/>
                    </a:cubicBezTo>
                    <a:cubicBezTo>
                      <a:pt x="2427351" y="1985518"/>
                      <a:pt x="2485136" y="1995678"/>
                      <a:pt x="2539619" y="2019554"/>
                    </a:cubicBezTo>
                    <a:cubicBezTo>
                      <a:pt x="2594102" y="2040001"/>
                      <a:pt x="2641727" y="2074037"/>
                      <a:pt x="2686050" y="2114931"/>
                    </a:cubicBezTo>
                    <a:cubicBezTo>
                      <a:pt x="2726944" y="2155825"/>
                      <a:pt x="2760980" y="2203450"/>
                      <a:pt x="2784729" y="2257933"/>
                    </a:cubicBezTo>
                    <a:cubicBezTo>
                      <a:pt x="2808478" y="2312416"/>
                      <a:pt x="2822194" y="2370328"/>
                      <a:pt x="2822194" y="2431669"/>
                    </a:cubicBezTo>
                    <a:cubicBezTo>
                      <a:pt x="2822194" y="2489581"/>
                      <a:pt x="2812034" y="2547493"/>
                      <a:pt x="2788158" y="2605405"/>
                    </a:cubicBezTo>
                    <a:cubicBezTo>
                      <a:pt x="2767711" y="2656459"/>
                      <a:pt x="2737104" y="2704211"/>
                      <a:pt x="2696210" y="2748407"/>
                    </a:cubicBezTo>
                    <a:cubicBezTo>
                      <a:pt x="2655316" y="2789301"/>
                      <a:pt x="2607691" y="2819908"/>
                      <a:pt x="2553208" y="2843784"/>
                    </a:cubicBezTo>
                    <a:cubicBezTo>
                      <a:pt x="2498725" y="2867660"/>
                      <a:pt x="2437511" y="2881249"/>
                      <a:pt x="2376170" y="2881249"/>
                    </a:cubicBezTo>
                    <a:cubicBezTo>
                      <a:pt x="2345563" y="2881249"/>
                      <a:pt x="2311527" y="2877820"/>
                      <a:pt x="2280793" y="2871089"/>
                    </a:cubicBezTo>
                    <a:cubicBezTo>
                      <a:pt x="2253615" y="2864231"/>
                      <a:pt x="2222881" y="2854071"/>
                      <a:pt x="2195703" y="2840482"/>
                    </a:cubicBezTo>
                    <a:cubicBezTo>
                      <a:pt x="2165096" y="2830322"/>
                      <a:pt x="2137791" y="2813177"/>
                      <a:pt x="2114042" y="2796159"/>
                    </a:cubicBezTo>
                    <a:cubicBezTo>
                      <a:pt x="2090293" y="2779141"/>
                      <a:pt x="2066417" y="2758694"/>
                      <a:pt x="2045970" y="2738247"/>
                    </a:cubicBezTo>
                    <a:cubicBezTo>
                      <a:pt x="2042541" y="2731389"/>
                      <a:pt x="2035810" y="2728087"/>
                      <a:pt x="2032381" y="2721229"/>
                    </a:cubicBezTo>
                    <a:cubicBezTo>
                      <a:pt x="2025523" y="2714371"/>
                      <a:pt x="2022221" y="2711069"/>
                      <a:pt x="2018792" y="2704211"/>
                    </a:cubicBezTo>
                    <a:cubicBezTo>
                      <a:pt x="2011934" y="2700782"/>
                      <a:pt x="2008632" y="2694051"/>
                      <a:pt x="2005203" y="2687193"/>
                    </a:cubicBezTo>
                    <a:cubicBezTo>
                      <a:pt x="2001774" y="2683764"/>
                      <a:pt x="1998345" y="2677033"/>
                      <a:pt x="1991614" y="2670175"/>
                    </a:cubicBezTo>
                    <a:cubicBezTo>
                      <a:pt x="1916684" y="2547620"/>
                      <a:pt x="1916684" y="2547620"/>
                      <a:pt x="1916684" y="2547620"/>
                    </a:cubicBezTo>
                    <a:lnTo>
                      <a:pt x="1940560" y="4921250"/>
                    </a:lnTo>
                    <a:close/>
                  </a:path>
                </a:pathLst>
              </a:custGeom>
              <a:solidFill>
                <a:srgbClr val="F47C00"/>
              </a:solidFill>
            </p:spPr>
          </p:sp>
        </p:grpSp>
        <p:grpSp>
          <p:nvGrpSpPr>
            <p:cNvPr name="Group 8" id="8"/>
            <p:cNvGrpSpPr/>
            <p:nvPr/>
          </p:nvGrpSpPr>
          <p:grpSpPr>
            <a:xfrm rot="0">
              <a:off x="0" y="888908"/>
              <a:ext cx="1774391" cy="3662598"/>
              <a:chOff x="0" y="0"/>
              <a:chExt cx="2491920" cy="5143680"/>
            </a:xfrm>
          </p:grpSpPr>
          <p:sp>
            <p:nvSpPr>
              <p:cNvPr name="Freeform 9" id="9"/>
              <p:cNvSpPr/>
              <p:nvPr/>
            </p:nvSpPr>
            <p:spPr>
              <a:xfrm flipH="false" flipV="false" rot="0">
                <a:off x="-254" y="0"/>
                <a:ext cx="2492248" cy="5143627"/>
              </a:xfrm>
              <a:custGeom>
                <a:avLst/>
                <a:gdLst/>
                <a:ahLst/>
                <a:cxnLst/>
                <a:rect r="r" b="b" t="t" l="l"/>
                <a:pathLst>
                  <a:path h="5143627" w="2492248">
                    <a:moveTo>
                      <a:pt x="1567434" y="5143627"/>
                    </a:moveTo>
                    <a:cubicBezTo>
                      <a:pt x="1557274" y="5116322"/>
                      <a:pt x="1550416" y="5089144"/>
                      <a:pt x="1540256" y="5061839"/>
                    </a:cubicBezTo>
                    <a:cubicBezTo>
                      <a:pt x="1513078" y="4976622"/>
                      <a:pt x="1489202" y="4881245"/>
                      <a:pt x="1468882" y="4775708"/>
                    </a:cubicBezTo>
                    <a:cubicBezTo>
                      <a:pt x="1455293" y="4697349"/>
                      <a:pt x="1438275" y="4612259"/>
                      <a:pt x="1428115" y="4527042"/>
                    </a:cubicBezTo>
                    <a:cubicBezTo>
                      <a:pt x="1417955" y="4462272"/>
                      <a:pt x="1414526" y="4411218"/>
                      <a:pt x="1411097" y="4390771"/>
                    </a:cubicBezTo>
                    <a:cubicBezTo>
                      <a:pt x="1407668" y="4370324"/>
                      <a:pt x="1407668" y="4370324"/>
                      <a:pt x="1407668" y="4370324"/>
                    </a:cubicBezTo>
                    <a:cubicBezTo>
                      <a:pt x="1397508" y="4319270"/>
                      <a:pt x="1387221" y="4261358"/>
                      <a:pt x="1377061" y="4193159"/>
                    </a:cubicBezTo>
                    <a:cubicBezTo>
                      <a:pt x="1373632" y="4145407"/>
                      <a:pt x="1373632" y="4145407"/>
                      <a:pt x="1373632" y="4145407"/>
                    </a:cubicBezTo>
                    <a:cubicBezTo>
                      <a:pt x="1363472" y="4094353"/>
                      <a:pt x="1356614" y="4039870"/>
                      <a:pt x="1349883" y="3985260"/>
                    </a:cubicBezTo>
                    <a:cubicBezTo>
                      <a:pt x="1336294" y="3903472"/>
                      <a:pt x="1322705" y="3831971"/>
                      <a:pt x="1305687" y="3770630"/>
                    </a:cubicBezTo>
                    <a:cubicBezTo>
                      <a:pt x="1288669" y="3688842"/>
                      <a:pt x="1268349" y="3620770"/>
                      <a:pt x="1244473" y="3559429"/>
                    </a:cubicBezTo>
                    <a:cubicBezTo>
                      <a:pt x="1230884" y="3521964"/>
                      <a:pt x="1193419" y="3474212"/>
                      <a:pt x="1139063" y="3423158"/>
                    </a:cubicBezTo>
                    <a:cubicBezTo>
                      <a:pt x="1094867" y="3378835"/>
                      <a:pt x="1033653" y="3334639"/>
                      <a:pt x="965708" y="3280029"/>
                    </a:cubicBezTo>
                    <a:cubicBezTo>
                      <a:pt x="911352" y="3242564"/>
                      <a:pt x="850138" y="3201670"/>
                      <a:pt x="778764" y="3154045"/>
                    </a:cubicBezTo>
                    <a:cubicBezTo>
                      <a:pt x="744728" y="3130169"/>
                      <a:pt x="710819" y="3109722"/>
                      <a:pt x="683514" y="3089275"/>
                    </a:cubicBezTo>
                    <a:cubicBezTo>
                      <a:pt x="642747" y="3065399"/>
                      <a:pt x="642747" y="3065399"/>
                      <a:pt x="642747" y="3065399"/>
                    </a:cubicBezTo>
                    <a:cubicBezTo>
                      <a:pt x="479552" y="2956433"/>
                      <a:pt x="350393" y="2867787"/>
                      <a:pt x="255143" y="2779268"/>
                    </a:cubicBezTo>
                    <a:cubicBezTo>
                      <a:pt x="163322" y="2690749"/>
                      <a:pt x="105537" y="2602103"/>
                      <a:pt x="71501" y="2493137"/>
                    </a:cubicBezTo>
                    <a:cubicBezTo>
                      <a:pt x="34163" y="2384171"/>
                      <a:pt x="13716" y="2244471"/>
                      <a:pt x="6858" y="2043430"/>
                    </a:cubicBezTo>
                    <a:cubicBezTo>
                      <a:pt x="0" y="1859534"/>
                      <a:pt x="6858" y="1627886"/>
                      <a:pt x="10287" y="1331468"/>
                    </a:cubicBezTo>
                    <a:cubicBezTo>
                      <a:pt x="13716" y="1290574"/>
                      <a:pt x="13716" y="1290574"/>
                      <a:pt x="13716" y="1290574"/>
                    </a:cubicBezTo>
                    <a:cubicBezTo>
                      <a:pt x="17145" y="1004443"/>
                      <a:pt x="102108" y="759206"/>
                      <a:pt x="261874" y="561594"/>
                    </a:cubicBezTo>
                    <a:cubicBezTo>
                      <a:pt x="387604" y="401447"/>
                      <a:pt x="567817" y="272034"/>
                      <a:pt x="792226" y="176657"/>
                    </a:cubicBezTo>
                    <a:cubicBezTo>
                      <a:pt x="958850" y="108585"/>
                      <a:pt x="1142365" y="57404"/>
                      <a:pt x="1343025" y="26797"/>
                    </a:cubicBezTo>
                    <a:cubicBezTo>
                      <a:pt x="1472311" y="6858"/>
                      <a:pt x="1570863" y="3429"/>
                      <a:pt x="1615059" y="0"/>
                    </a:cubicBezTo>
                    <a:cubicBezTo>
                      <a:pt x="1601470" y="1566926"/>
                      <a:pt x="1601470" y="1566926"/>
                      <a:pt x="1601470" y="1566926"/>
                    </a:cubicBezTo>
                    <a:cubicBezTo>
                      <a:pt x="1679702" y="1454531"/>
                      <a:pt x="1679702" y="1454531"/>
                      <a:pt x="1679702" y="1454531"/>
                    </a:cubicBezTo>
                    <a:cubicBezTo>
                      <a:pt x="1683131" y="1451102"/>
                      <a:pt x="1686560" y="1444371"/>
                      <a:pt x="1689862" y="1440942"/>
                    </a:cubicBezTo>
                    <a:cubicBezTo>
                      <a:pt x="1693291" y="1434084"/>
                      <a:pt x="1700022" y="1427353"/>
                      <a:pt x="1703451" y="1423924"/>
                    </a:cubicBezTo>
                    <a:cubicBezTo>
                      <a:pt x="1706880" y="1417066"/>
                      <a:pt x="1710309" y="1413764"/>
                      <a:pt x="1717040" y="1406906"/>
                    </a:cubicBezTo>
                    <a:cubicBezTo>
                      <a:pt x="1720469" y="1403477"/>
                      <a:pt x="1723898" y="1400048"/>
                      <a:pt x="1730629" y="1393317"/>
                    </a:cubicBezTo>
                    <a:cubicBezTo>
                      <a:pt x="1751076" y="1372870"/>
                      <a:pt x="1774825" y="1352423"/>
                      <a:pt x="1798574" y="1338834"/>
                    </a:cubicBezTo>
                    <a:cubicBezTo>
                      <a:pt x="1822323" y="1321816"/>
                      <a:pt x="1846199" y="1308227"/>
                      <a:pt x="1873377" y="1294511"/>
                    </a:cubicBezTo>
                    <a:cubicBezTo>
                      <a:pt x="1900555" y="1284351"/>
                      <a:pt x="1931162" y="1274064"/>
                      <a:pt x="1958340" y="1267206"/>
                    </a:cubicBezTo>
                    <a:cubicBezTo>
                      <a:pt x="1988947" y="1263777"/>
                      <a:pt x="2019554" y="1260348"/>
                      <a:pt x="2050161" y="1260348"/>
                    </a:cubicBezTo>
                    <a:cubicBezTo>
                      <a:pt x="2111375" y="1260348"/>
                      <a:pt x="2169160" y="1270508"/>
                      <a:pt x="2223516" y="1294384"/>
                    </a:cubicBezTo>
                    <a:cubicBezTo>
                      <a:pt x="2274570" y="1314831"/>
                      <a:pt x="2322068" y="1348867"/>
                      <a:pt x="2362962" y="1389761"/>
                    </a:cubicBezTo>
                    <a:cubicBezTo>
                      <a:pt x="2403729" y="1427226"/>
                      <a:pt x="2437765" y="1474978"/>
                      <a:pt x="2458212" y="1529461"/>
                    </a:cubicBezTo>
                    <a:cubicBezTo>
                      <a:pt x="2481961" y="1583944"/>
                      <a:pt x="2492248" y="1641856"/>
                      <a:pt x="2492248" y="1703197"/>
                    </a:cubicBezTo>
                    <a:cubicBezTo>
                      <a:pt x="2492248" y="1761109"/>
                      <a:pt x="2482088" y="1822450"/>
                      <a:pt x="2458212" y="1876933"/>
                    </a:cubicBezTo>
                    <a:cubicBezTo>
                      <a:pt x="2434336" y="1931416"/>
                      <a:pt x="2400427" y="1979168"/>
                      <a:pt x="2359660" y="2020062"/>
                    </a:cubicBezTo>
                    <a:cubicBezTo>
                      <a:pt x="2318893" y="2060956"/>
                      <a:pt x="2271268" y="2091563"/>
                      <a:pt x="2216912" y="2115439"/>
                    </a:cubicBezTo>
                    <a:cubicBezTo>
                      <a:pt x="2162556" y="2139315"/>
                      <a:pt x="2101342" y="2152904"/>
                      <a:pt x="2043557" y="2152904"/>
                    </a:cubicBezTo>
                    <a:cubicBezTo>
                      <a:pt x="2009521" y="2152904"/>
                      <a:pt x="1982343" y="2149475"/>
                      <a:pt x="1951736" y="2142744"/>
                    </a:cubicBezTo>
                    <a:cubicBezTo>
                      <a:pt x="1921129" y="2136013"/>
                      <a:pt x="1893951" y="2129155"/>
                      <a:pt x="1866773" y="2115439"/>
                    </a:cubicBezTo>
                    <a:cubicBezTo>
                      <a:pt x="1839595" y="2105279"/>
                      <a:pt x="1815719" y="2091563"/>
                      <a:pt x="1791970" y="2074545"/>
                    </a:cubicBezTo>
                    <a:cubicBezTo>
                      <a:pt x="1768221" y="2057527"/>
                      <a:pt x="1744345" y="2040509"/>
                      <a:pt x="1724025" y="2016633"/>
                    </a:cubicBezTo>
                    <a:cubicBezTo>
                      <a:pt x="1720596" y="2013204"/>
                      <a:pt x="1713865" y="2009775"/>
                      <a:pt x="1710436" y="2003044"/>
                    </a:cubicBezTo>
                    <a:cubicBezTo>
                      <a:pt x="1707007" y="1999615"/>
                      <a:pt x="1700276" y="1992884"/>
                      <a:pt x="1696847" y="1989455"/>
                    </a:cubicBezTo>
                    <a:cubicBezTo>
                      <a:pt x="1693418" y="1982597"/>
                      <a:pt x="1689989" y="1979295"/>
                      <a:pt x="1686687" y="1972437"/>
                    </a:cubicBezTo>
                    <a:cubicBezTo>
                      <a:pt x="1679829" y="1965579"/>
                      <a:pt x="1676527" y="1962277"/>
                      <a:pt x="1673098" y="1955419"/>
                    </a:cubicBezTo>
                    <a:cubicBezTo>
                      <a:pt x="1598295" y="1846453"/>
                      <a:pt x="1598295" y="1846453"/>
                      <a:pt x="1598295" y="1846453"/>
                    </a:cubicBezTo>
                    <a:lnTo>
                      <a:pt x="1567434" y="5143627"/>
                    </a:lnTo>
                    <a:close/>
                  </a:path>
                </a:pathLst>
              </a:custGeom>
              <a:solidFill>
                <a:srgbClr val="C2DEED"/>
              </a:solidFill>
            </p:spPr>
          </p:sp>
        </p:grpSp>
        <p:grpSp>
          <p:nvGrpSpPr>
            <p:cNvPr name="Group 10" id="10"/>
            <p:cNvGrpSpPr/>
            <p:nvPr/>
          </p:nvGrpSpPr>
          <p:grpSpPr>
            <a:xfrm rot="0">
              <a:off x="4158191" y="0"/>
              <a:ext cx="1464731" cy="4288582"/>
              <a:chOff x="0" y="0"/>
              <a:chExt cx="2057040" cy="6022800"/>
            </a:xfrm>
          </p:grpSpPr>
          <p:sp>
            <p:nvSpPr>
              <p:cNvPr name="Freeform 11" id="11"/>
              <p:cNvSpPr/>
              <p:nvPr/>
            </p:nvSpPr>
            <p:spPr>
              <a:xfrm flipH="false" flipV="false" rot="0">
                <a:off x="0" y="0"/>
                <a:ext cx="2056892" cy="6022848"/>
              </a:xfrm>
              <a:custGeom>
                <a:avLst/>
                <a:gdLst/>
                <a:ahLst/>
                <a:cxnLst/>
                <a:rect r="r" b="b" t="t" l="l"/>
                <a:pathLst>
                  <a:path h="6022848" w="2056892">
                    <a:moveTo>
                      <a:pt x="618871" y="6022848"/>
                    </a:moveTo>
                    <a:cubicBezTo>
                      <a:pt x="612013" y="6022848"/>
                      <a:pt x="601853" y="6019419"/>
                      <a:pt x="595122" y="6019419"/>
                    </a:cubicBezTo>
                    <a:cubicBezTo>
                      <a:pt x="584962" y="6015990"/>
                      <a:pt x="574675" y="6009259"/>
                      <a:pt x="567944" y="6005830"/>
                    </a:cubicBezTo>
                    <a:cubicBezTo>
                      <a:pt x="557784" y="5998972"/>
                      <a:pt x="547497" y="5992241"/>
                      <a:pt x="537337" y="5985383"/>
                    </a:cubicBezTo>
                    <a:cubicBezTo>
                      <a:pt x="527177" y="5978525"/>
                      <a:pt x="520319" y="5971794"/>
                      <a:pt x="510159" y="5961507"/>
                    </a:cubicBezTo>
                    <a:cubicBezTo>
                      <a:pt x="472821" y="5927471"/>
                      <a:pt x="435356" y="5893435"/>
                      <a:pt x="394589" y="5859399"/>
                    </a:cubicBezTo>
                    <a:cubicBezTo>
                      <a:pt x="357251" y="5825363"/>
                      <a:pt x="319786" y="5791327"/>
                      <a:pt x="279019" y="5760720"/>
                    </a:cubicBezTo>
                    <a:cubicBezTo>
                      <a:pt x="241681" y="5730113"/>
                      <a:pt x="200787" y="5699379"/>
                      <a:pt x="160020" y="5668772"/>
                    </a:cubicBezTo>
                    <a:cubicBezTo>
                      <a:pt x="125984" y="5641594"/>
                      <a:pt x="92075" y="5617718"/>
                      <a:pt x="58039" y="5593842"/>
                    </a:cubicBezTo>
                    <a:cubicBezTo>
                      <a:pt x="34290" y="3503422"/>
                      <a:pt x="34290" y="3503422"/>
                      <a:pt x="34290" y="3503422"/>
                    </a:cubicBezTo>
                    <a:cubicBezTo>
                      <a:pt x="37719" y="3506851"/>
                      <a:pt x="44450" y="3510280"/>
                      <a:pt x="47879" y="3513582"/>
                    </a:cubicBezTo>
                    <a:cubicBezTo>
                      <a:pt x="78486" y="3530600"/>
                      <a:pt x="109093" y="3547618"/>
                      <a:pt x="143129" y="3557905"/>
                    </a:cubicBezTo>
                    <a:cubicBezTo>
                      <a:pt x="173736" y="3571494"/>
                      <a:pt x="211074" y="3581781"/>
                      <a:pt x="245110" y="3588512"/>
                    </a:cubicBezTo>
                    <a:cubicBezTo>
                      <a:pt x="279146" y="3595243"/>
                      <a:pt x="316484" y="3598672"/>
                      <a:pt x="350520" y="3598672"/>
                    </a:cubicBezTo>
                    <a:cubicBezTo>
                      <a:pt x="432181" y="3598672"/>
                      <a:pt x="510286" y="3581654"/>
                      <a:pt x="581787" y="3551047"/>
                    </a:cubicBezTo>
                    <a:cubicBezTo>
                      <a:pt x="653288" y="3520440"/>
                      <a:pt x="714375" y="3476117"/>
                      <a:pt x="768731" y="3425063"/>
                    </a:cubicBezTo>
                    <a:cubicBezTo>
                      <a:pt x="823087" y="3370580"/>
                      <a:pt x="863981" y="3305937"/>
                      <a:pt x="894588" y="3234436"/>
                    </a:cubicBezTo>
                    <a:cubicBezTo>
                      <a:pt x="921766" y="3162935"/>
                      <a:pt x="938784" y="3084576"/>
                      <a:pt x="935355" y="3006344"/>
                    </a:cubicBezTo>
                    <a:cubicBezTo>
                      <a:pt x="935355" y="2927985"/>
                      <a:pt x="918337" y="2849753"/>
                      <a:pt x="884301" y="2778252"/>
                    </a:cubicBezTo>
                    <a:cubicBezTo>
                      <a:pt x="853694" y="2710180"/>
                      <a:pt x="812927" y="2645410"/>
                      <a:pt x="758444" y="2594356"/>
                    </a:cubicBezTo>
                    <a:cubicBezTo>
                      <a:pt x="700659" y="2539873"/>
                      <a:pt x="639445" y="2498979"/>
                      <a:pt x="568071" y="2468372"/>
                    </a:cubicBezTo>
                    <a:cubicBezTo>
                      <a:pt x="496697" y="2437765"/>
                      <a:pt x="418465" y="2424049"/>
                      <a:pt x="340233" y="2424049"/>
                    </a:cubicBezTo>
                    <a:cubicBezTo>
                      <a:pt x="302895" y="2424049"/>
                      <a:pt x="265430" y="2427478"/>
                      <a:pt x="231394" y="2434209"/>
                    </a:cubicBezTo>
                    <a:cubicBezTo>
                      <a:pt x="197358" y="2440940"/>
                      <a:pt x="163449" y="2451227"/>
                      <a:pt x="129413" y="2461387"/>
                    </a:cubicBezTo>
                    <a:cubicBezTo>
                      <a:pt x="98806" y="2474976"/>
                      <a:pt x="68199" y="2488565"/>
                      <a:pt x="37592" y="2509012"/>
                    </a:cubicBezTo>
                    <a:cubicBezTo>
                      <a:pt x="30734" y="2512441"/>
                      <a:pt x="27432" y="2512441"/>
                      <a:pt x="24003" y="2515870"/>
                    </a:cubicBezTo>
                    <a:cubicBezTo>
                      <a:pt x="0" y="493649"/>
                      <a:pt x="0" y="493649"/>
                      <a:pt x="0" y="493649"/>
                    </a:cubicBezTo>
                    <a:cubicBezTo>
                      <a:pt x="67945" y="452755"/>
                      <a:pt x="132588" y="408559"/>
                      <a:pt x="197231" y="364236"/>
                    </a:cubicBezTo>
                    <a:cubicBezTo>
                      <a:pt x="258445" y="319913"/>
                      <a:pt x="316230" y="279146"/>
                      <a:pt x="370586" y="234823"/>
                    </a:cubicBezTo>
                    <a:cubicBezTo>
                      <a:pt x="418211" y="197358"/>
                      <a:pt x="465836" y="163322"/>
                      <a:pt x="506603" y="125857"/>
                    </a:cubicBezTo>
                    <a:cubicBezTo>
                      <a:pt x="543941" y="95250"/>
                      <a:pt x="574548" y="67945"/>
                      <a:pt x="598424" y="47498"/>
                    </a:cubicBezTo>
                    <a:cubicBezTo>
                      <a:pt x="605282" y="40640"/>
                      <a:pt x="615442" y="33909"/>
                      <a:pt x="622173" y="30480"/>
                    </a:cubicBezTo>
                    <a:cubicBezTo>
                      <a:pt x="629031" y="23622"/>
                      <a:pt x="639191" y="20320"/>
                      <a:pt x="645922" y="16891"/>
                    </a:cubicBezTo>
                    <a:cubicBezTo>
                      <a:pt x="656082" y="13462"/>
                      <a:pt x="666369" y="10033"/>
                      <a:pt x="673100" y="10033"/>
                    </a:cubicBezTo>
                    <a:cubicBezTo>
                      <a:pt x="683260" y="6604"/>
                      <a:pt x="693547" y="6604"/>
                      <a:pt x="703707" y="6604"/>
                    </a:cubicBezTo>
                    <a:cubicBezTo>
                      <a:pt x="1070991" y="0"/>
                      <a:pt x="1070991" y="0"/>
                      <a:pt x="1070991" y="0"/>
                    </a:cubicBezTo>
                    <a:cubicBezTo>
                      <a:pt x="1088009" y="0"/>
                      <a:pt x="1101598" y="0"/>
                      <a:pt x="1115187" y="3429"/>
                    </a:cubicBezTo>
                    <a:cubicBezTo>
                      <a:pt x="1128776" y="6858"/>
                      <a:pt x="1142365" y="13589"/>
                      <a:pt x="1155954" y="20447"/>
                    </a:cubicBezTo>
                    <a:cubicBezTo>
                      <a:pt x="1169543" y="27305"/>
                      <a:pt x="1179830" y="34036"/>
                      <a:pt x="1189990" y="44323"/>
                    </a:cubicBezTo>
                    <a:cubicBezTo>
                      <a:pt x="1200150" y="54610"/>
                      <a:pt x="1207008" y="64770"/>
                      <a:pt x="1217168" y="78359"/>
                    </a:cubicBezTo>
                    <a:cubicBezTo>
                      <a:pt x="1247775" y="132842"/>
                      <a:pt x="1278382" y="204343"/>
                      <a:pt x="1305560" y="289433"/>
                    </a:cubicBezTo>
                    <a:cubicBezTo>
                      <a:pt x="1336167" y="394970"/>
                      <a:pt x="1363345" y="520954"/>
                      <a:pt x="1390523" y="680974"/>
                    </a:cubicBezTo>
                    <a:cubicBezTo>
                      <a:pt x="1417701" y="854583"/>
                      <a:pt x="1441577" y="1069086"/>
                      <a:pt x="1461897" y="1317625"/>
                    </a:cubicBezTo>
                    <a:cubicBezTo>
                      <a:pt x="1485646" y="1586611"/>
                      <a:pt x="1506093" y="1906651"/>
                      <a:pt x="1519682" y="2270887"/>
                    </a:cubicBezTo>
                    <a:cubicBezTo>
                      <a:pt x="1519682" y="2311781"/>
                      <a:pt x="1519682" y="2311781"/>
                      <a:pt x="1519682" y="2311781"/>
                    </a:cubicBezTo>
                    <a:cubicBezTo>
                      <a:pt x="1710055" y="2308352"/>
                      <a:pt x="1710055" y="2308352"/>
                      <a:pt x="1710055" y="2308352"/>
                    </a:cubicBezTo>
                    <a:cubicBezTo>
                      <a:pt x="1754251" y="2308352"/>
                      <a:pt x="1798447" y="2318512"/>
                      <a:pt x="1835912" y="2335530"/>
                    </a:cubicBezTo>
                    <a:cubicBezTo>
                      <a:pt x="1876679" y="2349119"/>
                      <a:pt x="1910715" y="2372995"/>
                      <a:pt x="1941322" y="2403602"/>
                    </a:cubicBezTo>
                    <a:cubicBezTo>
                      <a:pt x="1971929" y="2434209"/>
                      <a:pt x="1995678" y="2468245"/>
                      <a:pt x="2012696" y="2505710"/>
                    </a:cubicBezTo>
                    <a:cubicBezTo>
                      <a:pt x="2033143" y="2543175"/>
                      <a:pt x="2039874" y="2587371"/>
                      <a:pt x="2043303" y="2631694"/>
                    </a:cubicBezTo>
                    <a:cubicBezTo>
                      <a:pt x="2056892" y="3319399"/>
                      <a:pt x="2056892" y="3319399"/>
                      <a:pt x="2056892" y="3319399"/>
                    </a:cubicBezTo>
                    <a:cubicBezTo>
                      <a:pt x="2056892" y="3363722"/>
                      <a:pt x="2050034" y="3404489"/>
                      <a:pt x="2033143" y="3445383"/>
                    </a:cubicBezTo>
                    <a:cubicBezTo>
                      <a:pt x="2019554" y="3482848"/>
                      <a:pt x="1995805" y="3520313"/>
                      <a:pt x="1965198" y="3547491"/>
                    </a:cubicBezTo>
                    <a:cubicBezTo>
                      <a:pt x="1938020" y="3578098"/>
                      <a:pt x="1903984" y="3601974"/>
                      <a:pt x="1863217" y="3618992"/>
                    </a:cubicBezTo>
                    <a:cubicBezTo>
                      <a:pt x="1825879" y="3636010"/>
                      <a:pt x="1781556" y="3642868"/>
                      <a:pt x="1737360" y="3646170"/>
                    </a:cubicBezTo>
                    <a:cubicBezTo>
                      <a:pt x="1560576" y="3646170"/>
                      <a:pt x="1560576" y="3646170"/>
                      <a:pt x="1560576" y="3646170"/>
                    </a:cubicBezTo>
                    <a:cubicBezTo>
                      <a:pt x="1560576" y="3687064"/>
                      <a:pt x="1560576" y="3687064"/>
                      <a:pt x="1560576" y="3687064"/>
                    </a:cubicBezTo>
                    <a:cubicBezTo>
                      <a:pt x="1570736" y="4211320"/>
                      <a:pt x="1550416" y="4660773"/>
                      <a:pt x="1506220" y="5021707"/>
                    </a:cubicBezTo>
                    <a:cubicBezTo>
                      <a:pt x="1472184" y="5314569"/>
                      <a:pt x="1417828" y="5549392"/>
                      <a:pt x="1346454" y="5723001"/>
                    </a:cubicBezTo>
                    <a:cubicBezTo>
                      <a:pt x="1281811" y="5876163"/>
                      <a:pt x="1220597" y="5951093"/>
                      <a:pt x="1176401" y="5985129"/>
                    </a:cubicBezTo>
                    <a:cubicBezTo>
                      <a:pt x="1132205" y="6022594"/>
                      <a:pt x="1098169" y="6022594"/>
                      <a:pt x="1091438" y="6022594"/>
                    </a:cubicBezTo>
                    <a:lnTo>
                      <a:pt x="618871" y="6022594"/>
                    </a:lnTo>
                    <a:close/>
                  </a:path>
                </a:pathLst>
              </a:custGeom>
              <a:solidFill>
                <a:srgbClr val="F4C303"/>
              </a:solidFill>
            </p:spPr>
          </p:sp>
        </p:grpSp>
        <p:grpSp>
          <p:nvGrpSpPr>
            <p:cNvPr name="Group 12" id="12"/>
            <p:cNvGrpSpPr/>
            <p:nvPr/>
          </p:nvGrpSpPr>
          <p:grpSpPr>
            <a:xfrm rot="0">
              <a:off x="1214030" y="848406"/>
              <a:ext cx="2020991" cy="3988151"/>
              <a:chOff x="0" y="0"/>
              <a:chExt cx="2838240" cy="5600880"/>
            </a:xfrm>
          </p:grpSpPr>
          <p:sp>
            <p:nvSpPr>
              <p:cNvPr name="Freeform 13" id="13"/>
              <p:cNvSpPr/>
              <p:nvPr/>
            </p:nvSpPr>
            <p:spPr>
              <a:xfrm flipH="false" flipV="false" rot="0">
                <a:off x="0" y="-127"/>
                <a:ext cx="2837942" cy="5601081"/>
              </a:xfrm>
              <a:custGeom>
                <a:avLst/>
                <a:gdLst/>
                <a:ahLst/>
                <a:cxnLst/>
                <a:rect r="r" b="b" t="t" l="l"/>
                <a:pathLst>
                  <a:path h="5601081" w="2837942">
                    <a:moveTo>
                      <a:pt x="469646" y="5600954"/>
                    </a:moveTo>
                    <a:cubicBezTo>
                      <a:pt x="449199" y="5600954"/>
                      <a:pt x="422021" y="5600954"/>
                      <a:pt x="391414" y="5600954"/>
                    </a:cubicBezTo>
                    <a:cubicBezTo>
                      <a:pt x="357378" y="5597525"/>
                      <a:pt x="323342" y="5594096"/>
                      <a:pt x="289306" y="5587365"/>
                    </a:cubicBezTo>
                    <a:cubicBezTo>
                      <a:pt x="251841" y="5583936"/>
                      <a:pt x="214376" y="5573776"/>
                      <a:pt x="180467" y="5566918"/>
                    </a:cubicBezTo>
                    <a:cubicBezTo>
                      <a:pt x="143002" y="5553329"/>
                      <a:pt x="108966" y="5539740"/>
                      <a:pt x="78359" y="5526024"/>
                    </a:cubicBezTo>
                    <a:cubicBezTo>
                      <a:pt x="71501" y="5522595"/>
                      <a:pt x="64770" y="5515864"/>
                      <a:pt x="54483" y="5512435"/>
                    </a:cubicBezTo>
                    <a:cubicBezTo>
                      <a:pt x="47625" y="5505577"/>
                      <a:pt x="40894" y="5498846"/>
                      <a:pt x="34036" y="5495417"/>
                    </a:cubicBezTo>
                    <a:cubicBezTo>
                      <a:pt x="23876" y="5488559"/>
                      <a:pt x="17018" y="5481828"/>
                      <a:pt x="10160" y="5474970"/>
                    </a:cubicBezTo>
                    <a:cubicBezTo>
                      <a:pt x="6731" y="5471541"/>
                      <a:pt x="3302" y="5468112"/>
                      <a:pt x="0" y="5464810"/>
                    </a:cubicBezTo>
                    <a:cubicBezTo>
                      <a:pt x="30607" y="2260854"/>
                      <a:pt x="30607" y="2260854"/>
                      <a:pt x="30607" y="2260854"/>
                    </a:cubicBezTo>
                    <a:cubicBezTo>
                      <a:pt x="37465" y="2264283"/>
                      <a:pt x="40767" y="2267712"/>
                      <a:pt x="44196" y="2271014"/>
                    </a:cubicBezTo>
                    <a:cubicBezTo>
                      <a:pt x="74803" y="2288032"/>
                      <a:pt x="105410" y="2301621"/>
                      <a:pt x="136144" y="2311908"/>
                    </a:cubicBezTo>
                    <a:cubicBezTo>
                      <a:pt x="166751" y="2325497"/>
                      <a:pt x="200787" y="2332355"/>
                      <a:pt x="234823" y="2339086"/>
                    </a:cubicBezTo>
                    <a:cubicBezTo>
                      <a:pt x="268859" y="2345817"/>
                      <a:pt x="302895" y="2349246"/>
                      <a:pt x="336931" y="2349246"/>
                    </a:cubicBezTo>
                    <a:cubicBezTo>
                      <a:pt x="418592" y="2349246"/>
                      <a:pt x="496824" y="2332228"/>
                      <a:pt x="568325" y="2301621"/>
                    </a:cubicBezTo>
                    <a:cubicBezTo>
                      <a:pt x="639826" y="2271014"/>
                      <a:pt x="701040" y="2230120"/>
                      <a:pt x="755523" y="2175637"/>
                    </a:cubicBezTo>
                    <a:cubicBezTo>
                      <a:pt x="810006" y="2121154"/>
                      <a:pt x="854202" y="2056511"/>
                      <a:pt x="881380" y="1988312"/>
                    </a:cubicBezTo>
                    <a:cubicBezTo>
                      <a:pt x="915416" y="1916811"/>
                      <a:pt x="929005" y="1838452"/>
                      <a:pt x="929005" y="1760220"/>
                    </a:cubicBezTo>
                    <a:cubicBezTo>
                      <a:pt x="929005" y="1681988"/>
                      <a:pt x="915416" y="1603629"/>
                      <a:pt x="884809" y="1532128"/>
                    </a:cubicBezTo>
                    <a:cubicBezTo>
                      <a:pt x="857631" y="1464056"/>
                      <a:pt x="813308" y="1399286"/>
                      <a:pt x="758952" y="1348232"/>
                    </a:cubicBezTo>
                    <a:cubicBezTo>
                      <a:pt x="707898" y="1293749"/>
                      <a:pt x="643255" y="1252855"/>
                      <a:pt x="575183" y="1222248"/>
                    </a:cubicBezTo>
                    <a:cubicBezTo>
                      <a:pt x="503682" y="1191641"/>
                      <a:pt x="428879" y="1177925"/>
                      <a:pt x="350520" y="1177925"/>
                    </a:cubicBezTo>
                    <a:cubicBezTo>
                      <a:pt x="313055" y="1177925"/>
                      <a:pt x="275590" y="1181354"/>
                      <a:pt x="241681" y="1188085"/>
                    </a:cubicBezTo>
                    <a:cubicBezTo>
                      <a:pt x="211074" y="1191514"/>
                      <a:pt x="177038" y="1201674"/>
                      <a:pt x="143002" y="1211961"/>
                    </a:cubicBezTo>
                    <a:cubicBezTo>
                      <a:pt x="112395" y="1225550"/>
                      <a:pt x="81788" y="1239139"/>
                      <a:pt x="54483" y="1256284"/>
                    </a:cubicBezTo>
                    <a:cubicBezTo>
                      <a:pt x="47625" y="1259713"/>
                      <a:pt x="44323" y="1263142"/>
                      <a:pt x="40894" y="1263142"/>
                    </a:cubicBezTo>
                    <a:cubicBezTo>
                      <a:pt x="51054" y="51054"/>
                      <a:pt x="51054" y="51054"/>
                      <a:pt x="51054" y="51054"/>
                    </a:cubicBezTo>
                    <a:cubicBezTo>
                      <a:pt x="91948" y="51054"/>
                      <a:pt x="136144" y="47625"/>
                      <a:pt x="193929" y="47625"/>
                    </a:cubicBezTo>
                    <a:cubicBezTo>
                      <a:pt x="268859" y="44196"/>
                      <a:pt x="364109" y="40767"/>
                      <a:pt x="472948" y="37465"/>
                    </a:cubicBezTo>
                    <a:cubicBezTo>
                      <a:pt x="581787" y="34163"/>
                      <a:pt x="707771" y="34036"/>
                      <a:pt x="854075" y="30607"/>
                    </a:cubicBezTo>
                    <a:cubicBezTo>
                      <a:pt x="996950" y="30607"/>
                      <a:pt x="1156970" y="27178"/>
                      <a:pt x="1333881" y="27178"/>
                    </a:cubicBezTo>
                    <a:cubicBezTo>
                      <a:pt x="1391793" y="27178"/>
                      <a:pt x="1391793" y="27178"/>
                      <a:pt x="1391793" y="27178"/>
                    </a:cubicBezTo>
                    <a:cubicBezTo>
                      <a:pt x="1449705" y="27178"/>
                      <a:pt x="1449705" y="27178"/>
                      <a:pt x="1449705" y="27178"/>
                    </a:cubicBezTo>
                    <a:cubicBezTo>
                      <a:pt x="1493901" y="27178"/>
                      <a:pt x="1541653" y="27178"/>
                      <a:pt x="1585849" y="23749"/>
                    </a:cubicBezTo>
                    <a:cubicBezTo>
                      <a:pt x="1630045" y="23749"/>
                      <a:pt x="1674368" y="20320"/>
                      <a:pt x="1718564" y="20320"/>
                    </a:cubicBezTo>
                    <a:cubicBezTo>
                      <a:pt x="1762760" y="16891"/>
                      <a:pt x="1807083" y="13462"/>
                      <a:pt x="1851279" y="10160"/>
                    </a:cubicBezTo>
                    <a:cubicBezTo>
                      <a:pt x="1878457" y="6731"/>
                      <a:pt x="1905762" y="3302"/>
                      <a:pt x="1932940" y="0"/>
                    </a:cubicBezTo>
                    <a:cubicBezTo>
                      <a:pt x="1932940" y="1641094"/>
                      <a:pt x="1932940" y="1641094"/>
                      <a:pt x="1932940" y="1641094"/>
                    </a:cubicBezTo>
                    <a:cubicBezTo>
                      <a:pt x="2011172" y="1518539"/>
                      <a:pt x="2011172" y="1518539"/>
                      <a:pt x="2011172" y="1518539"/>
                    </a:cubicBezTo>
                    <a:cubicBezTo>
                      <a:pt x="2014601" y="1511681"/>
                      <a:pt x="2018030" y="1508379"/>
                      <a:pt x="2021332" y="1501521"/>
                    </a:cubicBezTo>
                    <a:cubicBezTo>
                      <a:pt x="2024634" y="1494663"/>
                      <a:pt x="2031492" y="1491361"/>
                      <a:pt x="2034921" y="1484503"/>
                    </a:cubicBezTo>
                    <a:cubicBezTo>
                      <a:pt x="2038350" y="1477645"/>
                      <a:pt x="2041779" y="1474343"/>
                      <a:pt x="2048510" y="1467485"/>
                    </a:cubicBezTo>
                    <a:cubicBezTo>
                      <a:pt x="2051939" y="1464056"/>
                      <a:pt x="2055368" y="1457325"/>
                      <a:pt x="2062099" y="1453896"/>
                    </a:cubicBezTo>
                    <a:cubicBezTo>
                      <a:pt x="2082546" y="1430020"/>
                      <a:pt x="2106295" y="1409573"/>
                      <a:pt x="2130171" y="1392555"/>
                    </a:cubicBezTo>
                    <a:cubicBezTo>
                      <a:pt x="2154047" y="1375537"/>
                      <a:pt x="2181225" y="1361948"/>
                      <a:pt x="2208403" y="1348232"/>
                    </a:cubicBezTo>
                    <a:cubicBezTo>
                      <a:pt x="2235581" y="1334516"/>
                      <a:pt x="2266315" y="1327785"/>
                      <a:pt x="2293493" y="1321054"/>
                    </a:cubicBezTo>
                    <a:cubicBezTo>
                      <a:pt x="2324100" y="1314196"/>
                      <a:pt x="2358136" y="1310894"/>
                      <a:pt x="2388743" y="1310894"/>
                    </a:cubicBezTo>
                    <a:cubicBezTo>
                      <a:pt x="2449957" y="1310894"/>
                      <a:pt x="2507869" y="1321054"/>
                      <a:pt x="2562352" y="1344930"/>
                    </a:cubicBezTo>
                    <a:cubicBezTo>
                      <a:pt x="2616835" y="1365377"/>
                      <a:pt x="2664460" y="1399413"/>
                      <a:pt x="2705227" y="1440307"/>
                    </a:cubicBezTo>
                    <a:cubicBezTo>
                      <a:pt x="2745994" y="1481201"/>
                      <a:pt x="2780157" y="1528826"/>
                      <a:pt x="2803906" y="1579880"/>
                    </a:cubicBezTo>
                    <a:cubicBezTo>
                      <a:pt x="2827782" y="1634363"/>
                      <a:pt x="2837942" y="1695704"/>
                      <a:pt x="2837942" y="1753489"/>
                    </a:cubicBezTo>
                    <a:cubicBezTo>
                      <a:pt x="2837942" y="1814830"/>
                      <a:pt x="2827782" y="1872615"/>
                      <a:pt x="2803906" y="1927098"/>
                    </a:cubicBezTo>
                    <a:cubicBezTo>
                      <a:pt x="2783459" y="1981581"/>
                      <a:pt x="2749423" y="2029206"/>
                      <a:pt x="2708656" y="2070100"/>
                    </a:cubicBezTo>
                    <a:cubicBezTo>
                      <a:pt x="2667889" y="2110994"/>
                      <a:pt x="2620137" y="2145030"/>
                      <a:pt x="2565781" y="2168779"/>
                    </a:cubicBezTo>
                    <a:cubicBezTo>
                      <a:pt x="2511425" y="2192528"/>
                      <a:pt x="2450084" y="2202815"/>
                      <a:pt x="2392172" y="2202815"/>
                    </a:cubicBezTo>
                    <a:cubicBezTo>
                      <a:pt x="2358136" y="2202815"/>
                      <a:pt x="2327529" y="2199386"/>
                      <a:pt x="2296922" y="2192655"/>
                    </a:cubicBezTo>
                    <a:cubicBezTo>
                      <a:pt x="2266315" y="2185924"/>
                      <a:pt x="2235708" y="2179066"/>
                      <a:pt x="2208403" y="2165477"/>
                    </a:cubicBezTo>
                    <a:cubicBezTo>
                      <a:pt x="2181098" y="2151888"/>
                      <a:pt x="2153920" y="2138299"/>
                      <a:pt x="2130171" y="2121154"/>
                    </a:cubicBezTo>
                    <a:cubicBezTo>
                      <a:pt x="2106422" y="2104009"/>
                      <a:pt x="2082546" y="2083689"/>
                      <a:pt x="2062099" y="2059813"/>
                    </a:cubicBezTo>
                    <a:cubicBezTo>
                      <a:pt x="2058670" y="2056384"/>
                      <a:pt x="2051939" y="2049653"/>
                      <a:pt x="2048510" y="2046224"/>
                    </a:cubicBezTo>
                    <a:cubicBezTo>
                      <a:pt x="2045081" y="2039366"/>
                      <a:pt x="2038350" y="2036064"/>
                      <a:pt x="2034921" y="2029206"/>
                    </a:cubicBezTo>
                    <a:cubicBezTo>
                      <a:pt x="2031492" y="2022348"/>
                      <a:pt x="2024761" y="2019046"/>
                      <a:pt x="2021332" y="2012188"/>
                    </a:cubicBezTo>
                    <a:cubicBezTo>
                      <a:pt x="2017903" y="2005330"/>
                      <a:pt x="2014474" y="2002028"/>
                      <a:pt x="2011172" y="1995170"/>
                    </a:cubicBezTo>
                    <a:cubicBezTo>
                      <a:pt x="1932940" y="1872615"/>
                      <a:pt x="1932940" y="1872615"/>
                      <a:pt x="1932940" y="1872615"/>
                    </a:cubicBezTo>
                    <a:cubicBezTo>
                      <a:pt x="1932940" y="3483102"/>
                      <a:pt x="1932940" y="3483102"/>
                      <a:pt x="1932940" y="3483102"/>
                    </a:cubicBezTo>
                    <a:cubicBezTo>
                      <a:pt x="1898904" y="3476244"/>
                      <a:pt x="1864868" y="3472942"/>
                      <a:pt x="1830832" y="3469513"/>
                    </a:cubicBezTo>
                    <a:cubicBezTo>
                      <a:pt x="1783207" y="3462655"/>
                      <a:pt x="1738884" y="3459353"/>
                      <a:pt x="1698117" y="3455924"/>
                    </a:cubicBezTo>
                    <a:cubicBezTo>
                      <a:pt x="1653921" y="3452495"/>
                      <a:pt x="1616456" y="3449066"/>
                      <a:pt x="1582420" y="3445764"/>
                    </a:cubicBezTo>
                    <a:cubicBezTo>
                      <a:pt x="1548384" y="3445764"/>
                      <a:pt x="1517777" y="3442335"/>
                      <a:pt x="1487170" y="3442335"/>
                    </a:cubicBezTo>
                    <a:cubicBezTo>
                      <a:pt x="1371473" y="3442335"/>
                      <a:pt x="1272794" y="3476371"/>
                      <a:pt x="1187704" y="3537712"/>
                    </a:cubicBezTo>
                    <a:cubicBezTo>
                      <a:pt x="1112774" y="3592195"/>
                      <a:pt x="1051560" y="3673856"/>
                      <a:pt x="1003935" y="3779393"/>
                    </a:cubicBezTo>
                    <a:cubicBezTo>
                      <a:pt x="963041" y="3871341"/>
                      <a:pt x="932434" y="3980307"/>
                      <a:pt x="908685" y="4113022"/>
                    </a:cubicBezTo>
                    <a:cubicBezTo>
                      <a:pt x="891667" y="4218559"/>
                      <a:pt x="878078" y="4337685"/>
                      <a:pt x="864489" y="4490974"/>
                    </a:cubicBezTo>
                    <a:cubicBezTo>
                      <a:pt x="861060" y="4576064"/>
                      <a:pt x="861060" y="4661154"/>
                      <a:pt x="867918" y="4739513"/>
                    </a:cubicBezTo>
                    <a:cubicBezTo>
                      <a:pt x="874776" y="4811014"/>
                      <a:pt x="888365" y="4879086"/>
                      <a:pt x="905383" y="4947158"/>
                    </a:cubicBezTo>
                    <a:cubicBezTo>
                      <a:pt x="922401" y="5001641"/>
                      <a:pt x="939419" y="5056124"/>
                      <a:pt x="963295" y="5107178"/>
                    </a:cubicBezTo>
                    <a:cubicBezTo>
                      <a:pt x="980313" y="5144643"/>
                      <a:pt x="1000760" y="5182108"/>
                      <a:pt x="1021207" y="5216144"/>
                    </a:cubicBezTo>
                    <a:cubicBezTo>
                      <a:pt x="1028065" y="5229733"/>
                      <a:pt x="1034796" y="5243322"/>
                      <a:pt x="1041654" y="5257038"/>
                    </a:cubicBezTo>
                    <a:cubicBezTo>
                      <a:pt x="1045083" y="5270627"/>
                      <a:pt x="1048512" y="5284216"/>
                      <a:pt x="1048512" y="5297932"/>
                    </a:cubicBezTo>
                    <a:cubicBezTo>
                      <a:pt x="1051941" y="5314950"/>
                      <a:pt x="1051941" y="5328539"/>
                      <a:pt x="1048512" y="5342255"/>
                    </a:cubicBezTo>
                    <a:cubicBezTo>
                      <a:pt x="1048512" y="5355844"/>
                      <a:pt x="1045083" y="5369433"/>
                      <a:pt x="1041654" y="5386578"/>
                    </a:cubicBezTo>
                    <a:cubicBezTo>
                      <a:pt x="1034796" y="5400167"/>
                      <a:pt x="1028065" y="5413756"/>
                      <a:pt x="1021207" y="5424043"/>
                    </a:cubicBezTo>
                    <a:cubicBezTo>
                      <a:pt x="1014349" y="5437632"/>
                      <a:pt x="1007618" y="5447919"/>
                      <a:pt x="997331" y="5458079"/>
                    </a:cubicBezTo>
                    <a:cubicBezTo>
                      <a:pt x="987044" y="5468239"/>
                      <a:pt x="976884" y="5478526"/>
                      <a:pt x="963295" y="5485257"/>
                    </a:cubicBezTo>
                    <a:cubicBezTo>
                      <a:pt x="953135" y="5495417"/>
                      <a:pt x="939419" y="5502275"/>
                      <a:pt x="925830" y="5505704"/>
                    </a:cubicBezTo>
                    <a:cubicBezTo>
                      <a:pt x="884936" y="5522722"/>
                      <a:pt x="840740" y="5536311"/>
                      <a:pt x="789686" y="5550027"/>
                    </a:cubicBezTo>
                    <a:cubicBezTo>
                      <a:pt x="748792" y="5560187"/>
                      <a:pt x="704596" y="5570474"/>
                      <a:pt x="656971" y="5580634"/>
                    </a:cubicBezTo>
                    <a:cubicBezTo>
                      <a:pt x="619506" y="5587492"/>
                      <a:pt x="585470" y="5590794"/>
                      <a:pt x="558292" y="5594223"/>
                    </a:cubicBezTo>
                    <a:cubicBezTo>
                      <a:pt x="534416" y="5597652"/>
                      <a:pt x="517398" y="5601081"/>
                      <a:pt x="514096" y="5601081"/>
                    </a:cubicBezTo>
                    <a:cubicBezTo>
                      <a:pt x="480060" y="5601081"/>
                      <a:pt x="480060" y="5601081"/>
                      <a:pt x="480060" y="5601081"/>
                    </a:cubicBezTo>
                    <a:lnTo>
                      <a:pt x="469900" y="5601081"/>
                    </a:lnTo>
                    <a:close/>
                  </a:path>
                </a:pathLst>
              </a:custGeom>
              <a:solidFill>
                <a:srgbClr val="DE2B2B"/>
              </a:solidFill>
            </p:spPr>
          </p:sp>
        </p:grpSp>
        <p:sp>
          <p:nvSpPr>
            <p:cNvPr name="TextBox 14" id="14"/>
            <p:cNvSpPr txBox="true"/>
            <p:nvPr/>
          </p:nvSpPr>
          <p:spPr>
            <a:xfrm rot="0">
              <a:off x="4700265"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04</a:t>
              </a:r>
            </a:p>
          </p:txBody>
        </p:sp>
        <p:sp>
          <p:nvSpPr>
            <p:cNvPr name="TextBox 15" id="15"/>
            <p:cNvSpPr txBox="true"/>
            <p:nvPr/>
          </p:nvSpPr>
          <p:spPr>
            <a:xfrm rot="0">
              <a:off x="3235021"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03</a:t>
              </a:r>
            </a:p>
          </p:txBody>
        </p:sp>
        <p:sp>
          <p:nvSpPr>
            <p:cNvPr name="TextBox 16" id="16"/>
            <p:cNvSpPr txBox="true"/>
            <p:nvPr/>
          </p:nvSpPr>
          <p:spPr>
            <a:xfrm rot="0">
              <a:off x="188269" y="1788927"/>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01</a:t>
              </a:r>
            </a:p>
          </p:txBody>
        </p:sp>
        <p:sp>
          <p:nvSpPr>
            <p:cNvPr name="TextBox 17" id="17"/>
            <p:cNvSpPr txBox="true"/>
            <p:nvPr/>
          </p:nvSpPr>
          <p:spPr>
            <a:xfrm rot="0">
              <a:off x="1774391"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02</a:t>
              </a:r>
            </a:p>
          </p:txBody>
        </p:sp>
      </p:grpSp>
      <p:sp>
        <p:nvSpPr>
          <p:cNvPr name="TextBox 18" id="18"/>
          <p:cNvSpPr txBox="true"/>
          <p:nvPr/>
        </p:nvSpPr>
        <p:spPr>
          <a:xfrm rot="0">
            <a:off x="874692" y="2441642"/>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01</a:t>
            </a:r>
          </a:p>
        </p:txBody>
      </p:sp>
      <p:sp>
        <p:nvSpPr>
          <p:cNvPr name="TextBox 19" id="19"/>
          <p:cNvSpPr txBox="true"/>
          <p:nvPr/>
        </p:nvSpPr>
        <p:spPr>
          <a:xfrm rot="0">
            <a:off x="874692" y="4387459"/>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02</a:t>
            </a:r>
          </a:p>
        </p:txBody>
      </p:sp>
      <p:sp>
        <p:nvSpPr>
          <p:cNvPr name="TextBox 20" id="20"/>
          <p:cNvSpPr txBox="true"/>
          <p:nvPr/>
        </p:nvSpPr>
        <p:spPr>
          <a:xfrm rot="0">
            <a:off x="874692" y="6064826"/>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03</a:t>
            </a:r>
          </a:p>
        </p:txBody>
      </p:sp>
      <p:sp>
        <p:nvSpPr>
          <p:cNvPr name="TextBox 21" id="21"/>
          <p:cNvSpPr txBox="true"/>
          <p:nvPr/>
        </p:nvSpPr>
        <p:spPr>
          <a:xfrm rot="0">
            <a:off x="874692" y="7835655"/>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04</a:t>
            </a:r>
          </a:p>
        </p:txBody>
      </p:sp>
      <p:sp>
        <p:nvSpPr>
          <p:cNvPr name="Freeform 22" id="22"/>
          <p:cNvSpPr/>
          <p:nvPr/>
        </p:nvSpPr>
        <p:spPr>
          <a:xfrm flipH="false" flipV="false" rot="0">
            <a:off x="16113130" y="859169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5331006" y="-169530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953555" y="4435084"/>
            <a:ext cx="10807185" cy="1575643"/>
          </a:xfrm>
          <a:prstGeom prst="rect">
            <a:avLst/>
          </a:prstGeom>
        </p:spPr>
        <p:txBody>
          <a:bodyPr anchor="t" rtlCol="false" tIns="0" lIns="0" bIns="0" rIns="0">
            <a:spAutoFit/>
          </a:bodyPr>
          <a:lstStyle/>
          <a:p>
            <a:pPr algn="l">
              <a:lnSpc>
                <a:spcPts val="3353"/>
              </a:lnSpc>
            </a:pPr>
            <a:r>
              <a:rPr lang="en-US" sz="2430" spc="238" b="true">
                <a:solidFill>
                  <a:srgbClr val="000000"/>
                </a:solidFill>
                <a:latin typeface="DM Sans Bold"/>
                <a:ea typeface="DM Sans Bold"/>
                <a:cs typeface="DM Sans Bold"/>
                <a:sym typeface="DM Sans Bold"/>
              </a:rPr>
              <a:t>Leverage Reels for Paid Campaigns:</a:t>
            </a:r>
          </a:p>
          <a:p>
            <a:pPr algn="l">
              <a:lnSpc>
                <a:spcPts val="3077"/>
              </a:lnSpc>
              <a:spcBef>
                <a:spcPct val="0"/>
              </a:spcBef>
            </a:pPr>
            <a:r>
              <a:rPr lang="en-US" b="true" sz="2230" spc="218">
                <a:solidFill>
                  <a:srgbClr val="000000"/>
                </a:solidFill>
                <a:latin typeface="DM Sans Bold"/>
                <a:ea typeface="DM Sans Bold"/>
                <a:cs typeface="DM Sans Bold"/>
                <a:sym typeface="DM Sans Bold"/>
              </a:rPr>
              <a:t> Create high-quality, engaging Reels that showcase real workshop moments, kids’</a:t>
            </a:r>
            <a:r>
              <a:rPr lang="en-US" b="true" sz="2230" spc="218">
                <a:solidFill>
                  <a:srgbClr val="000000"/>
                </a:solidFill>
                <a:latin typeface="DM Sans Bold"/>
                <a:ea typeface="DM Sans Bold"/>
                <a:cs typeface="DM Sans Bold"/>
                <a:sym typeface="DM Sans Bold"/>
              </a:rPr>
              <a:t> artwork, or DIY tips. Boost top-performing Reels as paid ads to increase reach and engagement.</a:t>
            </a:r>
          </a:p>
        </p:txBody>
      </p:sp>
      <p:sp>
        <p:nvSpPr>
          <p:cNvPr name="TextBox 25" id="25"/>
          <p:cNvSpPr txBox="true"/>
          <p:nvPr/>
        </p:nvSpPr>
        <p:spPr>
          <a:xfrm rot="0">
            <a:off x="1953555" y="6248793"/>
            <a:ext cx="12537767" cy="1575571"/>
          </a:xfrm>
          <a:prstGeom prst="rect">
            <a:avLst/>
          </a:prstGeom>
        </p:spPr>
        <p:txBody>
          <a:bodyPr anchor="t" rtlCol="false" tIns="0" lIns="0" bIns="0" rIns="0">
            <a:spAutoFit/>
          </a:bodyPr>
          <a:lstStyle/>
          <a:p>
            <a:pPr algn="l">
              <a:lnSpc>
                <a:spcPts val="3357"/>
              </a:lnSpc>
              <a:spcBef>
                <a:spcPct val="0"/>
              </a:spcBef>
            </a:pPr>
            <a:r>
              <a:rPr lang="en-US" b="true" sz="2433" spc="238">
                <a:solidFill>
                  <a:srgbClr val="000000"/>
                </a:solidFill>
                <a:latin typeface="DM Sans Bold"/>
                <a:ea typeface="DM Sans Bold"/>
                <a:cs typeface="DM Sans Bold"/>
                <a:sym typeface="DM Sans Bold"/>
              </a:rPr>
              <a:t>Community Interaction Strat</a:t>
            </a:r>
            <a:r>
              <a:rPr lang="en-US" b="true" sz="2433" spc="238">
                <a:solidFill>
                  <a:srgbClr val="000000"/>
                </a:solidFill>
                <a:latin typeface="DM Sans Bold"/>
                <a:ea typeface="DM Sans Bold"/>
                <a:cs typeface="DM Sans Bold"/>
                <a:sym typeface="DM Sans Bold"/>
              </a:rPr>
              <a:t>egy:</a:t>
            </a:r>
          </a:p>
          <a:p>
            <a:pPr algn="l">
              <a:lnSpc>
                <a:spcPts val="3081"/>
              </a:lnSpc>
              <a:spcBef>
                <a:spcPct val="0"/>
              </a:spcBef>
            </a:pPr>
            <a:r>
              <a:rPr lang="en-US" b="true" sz="2233" spc="218">
                <a:solidFill>
                  <a:srgbClr val="000000"/>
                </a:solidFill>
                <a:latin typeface="DM Sans Bold"/>
                <a:ea typeface="DM Sans Bold"/>
                <a:cs typeface="DM Sans Bold"/>
                <a:sym typeface="DM Sans Bold"/>
              </a:rPr>
              <a:t> Actively reply to comments and DMs on posts and ads to build trust with parents. Use polls, questions, and reply stickers to encourage conversations and feedback.</a:t>
            </a:r>
          </a:p>
        </p:txBody>
      </p:sp>
      <p:sp>
        <p:nvSpPr>
          <p:cNvPr name="TextBox 26" id="26"/>
          <p:cNvSpPr txBox="true"/>
          <p:nvPr/>
        </p:nvSpPr>
        <p:spPr>
          <a:xfrm rot="0">
            <a:off x="1953555" y="8024389"/>
            <a:ext cx="12750073" cy="1575643"/>
          </a:xfrm>
          <a:prstGeom prst="rect">
            <a:avLst/>
          </a:prstGeom>
        </p:spPr>
        <p:txBody>
          <a:bodyPr anchor="t" rtlCol="false" tIns="0" lIns="0" bIns="0" rIns="0">
            <a:spAutoFit/>
          </a:bodyPr>
          <a:lstStyle/>
          <a:p>
            <a:pPr algn="l">
              <a:lnSpc>
                <a:spcPts val="3353"/>
              </a:lnSpc>
            </a:pPr>
            <a:r>
              <a:rPr lang="en-US" sz="2430" spc="238" b="true">
                <a:solidFill>
                  <a:srgbClr val="000000"/>
                </a:solidFill>
                <a:latin typeface="DM Sans Bold"/>
                <a:ea typeface="DM Sans Bold"/>
                <a:cs typeface="DM Sans Bold"/>
                <a:sym typeface="DM Sans Bold"/>
              </a:rPr>
              <a:t>Run Platform-Specific Content:</a:t>
            </a:r>
          </a:p>
          <a:p>
            <a:pPr algn="l">
              <a:lnSpc>
                <a:spcPts val="3077"/>
              </a:lnSpc>
              <a:spcBef>
                <a:spcPct val="0"/>
              </a:spcBef>
            </a:pPr>
            <a:r>
              <a:rPr lang="en-US" b="true" sz="2230" spc="218">
                <a:solidFill>
                  <a:srgbClr val="000000"/>
                </a:solidFill>
                <a:latin typeface="DM Sans Bold"/>
                <a:ea typeface="DM Sans Bold"/>
                <a:cs typeface="DM Sans Bold"/>
                <a:sym typeface="DM Sans Bold"/>
              </a:rPr>
              <a:t> Cust</a:t>
            </a:r>
            <a:r>
              <a:rPr lang="en-US" b="true" sz="2230" spc="218">
                <a:solidFill>
                  <a:srgbClr val="000000"/>
                </a:solidFill>
                <a:latin typeface="DM Sans Bold"/>
                <a:ea typeface="DM Sans Bold"/>
                <a:cs typeface="DM Sans Bold"/>
                <a:sym typeface="DM Sans Bold"/>
              </a:rPr>
              <a:t>omize content for each platform (e.g. playful &amp; fast-paced for TikTok, informative &amp; visual for Instagram, community-focused for Facebook) to maximize relevance and ROI</a:t>
            </a:r>
          </a:p>
        </p:txBody>
      </p:sp>
      <p:sp>
        <p:nvSpPr>
          <p:cNvPr name="Freeform 27" id="27"/>
          <p:cNvSpPr/>
          <p:nvPr/>
        </p:nvSpPr>
        <p:spPr>
          <a:xfrm flipH="false" flipV="false" rot="0">
            <a:off x="-1110219" y="-2605107"/>
            <a:ext cx="3390610" cy="3390610"/>
          </a:xfrm>
          <a:custGeom>
            <a:avLst/>
            <a:gdLst/>
            <a:ahLst/>
            <a:cxnLst/>
            <a:rect r="r" b="b" t="t" l="l"/>
            <a:pathLst>
              <a:path h="3390610" w="3390610">
                <a:moveTo>
                  <a:pt x="0" y="0"/>
                </a:moveTo>
                <a:lnTo>
                  <a:pt x="3390609" y="0"/>
                </a:lnTo>
                <a:lnTo>
                  <a:pt x="3390609" y="3390609"/>
                </a:lnTo>
                <a:lnTo>
                  <a:pt x="0" y="339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98631" y="9341682"/>
            <a:ext cx="1073622" cy="1073622"/>
          </a:xfrm>
          <a:custGeom>
            <a:avLst/>
            <a:gdLst/>
            <a:ahLst/>
            <a:cxnLst/>
            <a:rect r="r" b="b" t="t" l="l"/>
            <a:pathLst>
              <a:path h="1073622" w="1073622">
                <a:moveTo>
                  <a:pt x="0" y="0"/>
                </a:moveTo>
                <a:lnTo>
                  <a:pt x="1073623" y="0"/>
                </a:lnTo>
                <a:lnTo>
                  <a:pt x="1073623" y="1073622"/>
                </a:lnTo>
                <a:lnTo>
                  <a:pt x="0" y="1073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1953555" y="2489267"/>
            <a:ext cx="10591507" cy="1575643"/>
          </a:xfrm>
          <a:prstGeom prst="rect">
            <a:avLst/>
          </a:prstGeom>
        </p:spPr>
        <p:txBody>
          <a:bodyPr anchor="t" rtlCol="false" tIns="0" lIns="0" bIns="0" rIns="0">
            <a:spAutoFit/>
          </a:bodyPr>
          <a:lstStyle/>
          <a:p>
            <a:pPr algn="l">
              <a:lnSpc>
                <a:spcPts val="3353"/>
              </a:lnSpc>
            </a:pPr>
            <a:r>
              <a:rPr lang="en-US" sz="2430" spc="238" b="true">
                <a:solidFill>
                  <a:srgbClr val="000000"/>
                </a:solidFill>
                <a:latin typeface="DM Sans Bold"/>
                <a:ea typeface="DM Sans Bold"/>
                <a:cs typeface="DM Sans Bold"/>
                <a:sym typeface="DM Sans Bold"/>
              </a:rPr>
              <a:t>Expand to TikTok Ads:</a:t>
            </a:r>
          </a:p>
          <a:p>
            <a:pPr algn="l">
              <a:lnSpc>
                <a:spcPts val="3077"/>
              </a:lnSpc>
              <a:spcBef>
                <a:spcPct val="0"/>
              </a:spcBef>
            </a:pPr>
            <a:r>
              <a:rPr lang="en-US" b="true" sz="2230" spc="218">
                <a:solidFill>
                  <a:srgbClr val="000000"/>
                </a:solidFill>
                <a:latin typeface="DM Sans Bold"/>
                <a:ea typeface="DM Sans Bold"/>
                <a:cs typeface="DM Sans Bold"/>
                <a:sym typeface="DM Sans Bold"/>
              </a:rPr>
              <a:t> Launch targeted ad campaigns on TikTok to reach a</a:t>
            </a:r>
            <a:r>
              <a:rPr lang="en-US" b="true" sz="2230" spc="218">
                <a:solidFill>
                  <a:srgbClr val="000000"/>
                </a:solidFill>
                <a:latin typeface="DM Sans Bold"/>
                <a:ea typeface="DM Sans Bold"/>
                <a:cs typeface="DM Sans Bold"/>
                <a:sym typeface="DM Sans Bold"/>
              </a:rPr>
              <a:t> younger, highly engaged parent audience. Use short, fun, and creative content that aligns with the platform's tone.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960619" y="3205076"/>
            <a:ext cx="14366761" cy="3190051"/>
          </a:xfrm>
          <a:prstGeom prst="rect">
            <a:avLst/>
          </a:prstGeom>
        </p:spPr>
        <p:txBody>
          <a:bodyPr anchor="t" rtlCol="false" tIns="0" lIns="0" bIns="0" rIns="0">
            <a:spAutoFit/>
          </a:bodyPr>
          <a:lstStyle/>
          <a:p>
            <a:pPr algn="l">
              <a:lnSpc>
                <a:spcPts val="4299"/>
              </a:lnSpc>
            </a:pPr>
          </a:p>
          <a:p>
            <a:pPr algn="l" marL="0" indent="0" lvl="0">
              <a:lnSpc>
                <a:spcPts val="4299"/>
              </a:lnSpc>
              <a:spcBef>
                <a:spcPct val="0"/>
              </a:spcBef>
            </a:pPr>
            <a:r>
              <a:rPr lang="en-US" sz="3115" spc="305">
                <a:solidFill>
                  <a:srgbClr val="11100E"/>
                </a:solidFill>
                <a:latin typeface="DM Sans"/>
                <a:ea typeface="DM Sans"/>
                <a:cs typeface="DM Sans"/>
                <a:sym typeface="DM Sans"/>
              </a:rPr>
              <a:t>Crafty Kids is a fun and educational project. It helps children learn how to make things with their hands. At the same time, it helps them become more creative and solve problems better. The brand uses new science ideas and modern tools to make learning fun and easy for children</a:t>
            </a:r>
          </a:p>
        </p:txBody>
      </p:sp>
      <p:grpSp>
        <p:nvGrpSpPr>
          <p:cNvPr name="Group 3" id="3"/>
          <p:cNvGrpSpPr/>
          <p:nvPr/>
        </p:nvGrpSpPr>
        <p:grpSpPr>
          <a:xfrm rot="0">
            <a:off x="1960619" y="2497758"/>
            <a:ext cx="5410488" cy="764468"/>
            <a:chOff x="0" y="0"/>
            <a:chExt cx="1424984" cy="201341"/>
          </a:xfrm>
        </p:grpSpPr>
        <p:sp>
          <p:nvSpPr>
            <p:cNvPr name="Freeform 4" id="4"/>
            <p:cNvSpPr/>
            <p:nvPr/>
          </p:nvSpPr>
          <p:spPr>
            <a:xfrm flipH="false" flipV="false" rot="0">
              <a:off x="0" y="0"/>
              <a:ext cx="1424984" cy="201341"/>
            </a:xfrm>
            <a:custGeom>
              <a:avLst/>
              <a:gdLst/>
              <a:ahLst/>
              <a:cxnLst/>
              <a:rect r="r" b="b" t="t" l="l"/>
              <a:pathLst>
                <a:path h="201341" w="1424984">
                  <a:moveTo>
                    <a:pt x="0" y="0"/>
                  </a:moveTo>
                  <a:lnTo>
                    <a:pt x="1424984" y="0"/>
                  </a:lnTo>
                  <a:lnTo>
                    <a:pt x="1424984" y="201341"/>
                  </a:lnTo>
                  <a:lnTo>
                    <a:pt x="0" y="201341"/>
                  </a:lnTo>
                  <a:close/>
                </a:path>
              </a:pathLst>
            </a:custGeom>
            <a:solidFill>
              <a:srgbClr val="C2DEED"/>
            </a:solidFill>
            <a:ln cap="sq">
              <a:noFill/>
              <a:prstDash val="solid"/>
              <a:miter/>
            </a:ln>
          </p:spPr>
        </p:sp>
        <p:sp>
          <p:nvSpPr>
            <p:cNvPr name="TextBox 5" id="5"/>
            <p:cNvSpPr txBox="true"/>
            <p:nvPr/>
          </p:nvSpPr>
          <p:spPr>
            <a:xfrm>
              <a:off x="0" y="-57150"/>
              <a:ext cx="1424984" cy="258491"/>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ABOUT US</a:t>
              </a:r>
            </a:p>
          </p:txBody>
        </p:sp>
      </p:grpSp>
      <p:sp>
        <p:nvSpPr>
          <p:cNvPr name="Freeform 6" id="6"/>
          <p:cNvSpPr/>
          <p:nvPr/>
        </p:nvSpPr>
        <p:spPr>
          <a:xfrm flipH="false" flipV="false" rot="0">
            <a:off x="16113130" y="859169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74989" y="-849720"/>
            <a:ext cx="1915377" cy="1915377"/>
          </a:xfrm>
          <a:custGeom>
            <a:avLst/>
            <a:gdLst/>
            <a:ahLst/>
            <a:cxnLst/>
            <a:rect r="r" b="b" t="t" l="l"/>
            <a:pathLst>
              <a:path h="1915377" w="1915377">
                <a:moveTo>
                  <a:pt x="0" y="0"/>
                </a:moveTo>
                <a:lnTo>
                  <a:pt x="1915378" y="0"/>
                </a:lnTo>
                <a:lnTo>
                  <a:pt x="1915378" y="1915377"/>
                </a:lnTo>
                <a:lnTo>
                  <a:pt x="0" y="1915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331006" y="-169530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8008202">
            <a:off x="-1358648" y="-119059"/>
            <a:ext cx="19535546" cy="13177614"/>
          </a:xfrm>
          <a:custGeom>
            <a:avLst/>
            <a:gdLst/>
            <a:ahLst/>
            <a:cxnLst/>
            <a:rect r="r" b="b" t="t" l="l"/>
            <a:pathLst>
              <a:path h="13177614" w="19535546">
                <a:moveTo>
                  <a:pt x="0" y="0"/>
                </a:moveTo>
                <a:lnTo>
                  <a:pt x="19535545" y="0"/>
                </a:lnTo>
                <a:lnTo>
                  <a:pt x="19535545" y="13177614"/>
                </a:lnTo>
                <a:lnTo>
                  <a:pt x="0" y="13177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98236" y="3189875"/>
            <a:ext cx="11263948" cy="3801523"/>
          </a:xfrm>
          <a:prstGeom prst="rect">
            <a:avLst/>
          </a:prstGeom>
        </p:spPr>
        <p:txBody>
          <a:bodyPr anchor="t" rtlCol="false" tIns="0" lIns="0" bIns="0" rIns="0">
            <a:spAutoFit/>
          </a:bodyPr>
          <a:lstStyle/>
          <a:p>
            <a:pPr algn="l" marL="0" indent="0" lvl="0">
              <a:lnSpc>
                <a:spcPts val="14694"/>
              </a:lnSpc>
              <a:spcBef>
                <a:spcPct val="0"/>
              </a:spcBef>
            </a:pPr>
            <a:r>
              <a:rPr lang="en-US" b="true" sz="10496" spc="556">
                <a:solidFill>
                  <a:srgbClr val="11100E"/>
                </a:solidFill>
                <a:latin typeface="Codec Pro Bold"/>
                <a:ea typeface="Codec Pro Bold"/>
                <a:cs typeface="Codec Pro Bold"/>
                <a:sym typeface="Codec Pro Bold"/>
              </a:rPr>
              <a:t>Do You Have Any questions?</a:t>
            </a:r>
          </a:p>
        </p:txBody>
      </p:sp>
      <p:sp>
        <p:nvSpPr>
          <p:cNvPr name="Freeform 4" id="4"/>
          <p:cNvSpPr/>
          <p:nvPr/>
        </p:nvSpPr>
        <p:spPr>
          <a:xfrm flipH="false" flipV="false" rot="-8008202">
            <a:off x="-4263349" y="7582464"/>
            <a:ext cx="6820406" cy="4600674"/>
          </a:xfrm>
          <a:custGeom>
            <a:avLst/>
            <a:gdLst/>
            <a:ahLst/>
            <a:cxnLst/>
            <a:rect r="r" b="b" t="t" l="l"/>
            <a:pathLst>
              <a:path h="4600674" w="6820406">
                <a:moveTo>
                  <a:pt x="0" y="0"/>
                </a:moveTo>
                <a:lnTo>
                  <a:pt x="6820407" y="0"/>
                </a:lnTo>
                <a:lnTo>
                  <a:pt x="6820407" y="4600675"/>
                </a:lnTo>
                <a:lnTo>
                  <a:pt x="0" y="4600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559164" y="-757414"/>
            <a:ext cx="5900914" cy="5900914"/>
          </a:xfrm>
          <a:custGeom>
            <a:avLst/>
            <a:gdLst/>
            <a:ahLst/>
            <a:cxnLst/>
            <a:rect r="r" b="b" t="t" l="l"/>
            <a:pathLst>
              <a:path h="5900914" w="5900914">
                <a:moveTo>
                  <a:pt x="0" y="0"/>
                </a:moveTo>
                <a:lnTo>
                  <a:pt x="5900914" y="0"/>
                </a:lnTo>
                <a:lnTo>
                  <a:pt x="5900914" y="5900914"/>
                </a:lnTo>
                <a:lnTo>
                  <a:pt x="0" y="5900914"/>
                </a:lnTo>
                <a:lnTo>
                  <a:pt x="0" y="0"/>
                </a:lnTo>
                <a:close/>
              </a:path>
            </a:pathLst>
          </a:custGeom>
          <a:blipFill>
            <a:blip r:embed="rId4"/>
            <a:stretch>
              <a:fillRect l="0" t="0" r="0" b="0"/>
            </a:stretch>
          </a:blipFill>
        </p:spPr>
      </p:sp>
      <p:sp>
        <p:nvSpPr>
          <p:cNvPr name="Freeform 6" id="6"/>
          <p:cNvSpPr/>
          <p:nvPr/>
        </p:nvSpPr>
        <p:spPr>
          <a:xfrm flipH="false" flipV="false" rot="-8008202">
            <a:off x="15549433" y="-1919578"/>
            <a:ext cx="6820406" cy="4600674"/>
          </a:xfrm>
          <a:custGeom>
            <a:avLst/>
            <a:gdLst/>
            <a:ahLst/>
            <a:cxnLst/>
            <a:rect r="r" b="b" t="t" l="l"/>
            <a:pathLst>
              <a:path h="4600674" w="6820406">
                <a:moveTo>
                  <a:pt x="0" y="0"/>
                </a:moveTo>
                <a:lnTo>
                  <a:pt x="6820406" y="0"/>
                </a:lnTo>
                <a:lnTo>
                  <a:pt x="6820406" y="4600674"/>
                </a:lnTo>
                <a:lnTo>
                  <a:pt x="0" y="4600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8008202">
            <a:off x="7972225" y="-2882718"/>
            <a:ext cx="15074792" cy="10168633"/>
          </a:xfrm>
          <a:custGeom>
            <a:avLst/>
            <a:gdLst/>
            <a:ahLst/>
            <a:cxnLst/>
            <a:rect r="r" b="b" t="t" l="l"/>
            <a:pathLst>
              <a:path h="10168633" w="15074792">
                <a:moveTo>
                  <a:pt x="0" y="0"/>
                </a:moveTo>
                <a:lnTo>
                  <a:pt x="15074792" y="0"/>
                </a:lnTo>
                <a:lnTo>
                  <a:pt x="15074792" y="10168632"/>
                </a:lnTo>
                <a:lnTo>
                  <a:pt x="0" y="1016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28092" y="7516734"/>
            <a:ext cx="6666722" cy="523436"/>
          </a:xfrm>
          <a:prstGeom prst="rect">
            <a:avLst/>
          </a:prstGeom>
        </p:spPr>
        <p:txBody>
          <a:bodyPr anchor="t" rtlCol="false" tIns="0" lIns="0" bIns="0" rIns="0">
            <a:spAutoFit/>
          </a:bodyPr>
          <a:lstStyle/>
          <a:p>
            <a:pPr algn="l" marL="651991" indent="-325996" lvl="1">
              <a:lnSpc>
                <a:spcPts val="4227"/>
              </a:lnSpc>
              <a:buFont typeface="Arial"/>
              <a:buChar char="•"/>
            </a:pPr>
            <a:r>
              <a:rPr lang="en-US" b="true" sz="3019">
                <a:solidFill>
                  <a:srgbClr val="1A1A1A"/>
                </a:solidFill>
                <a:latin typeface="DM Sans Bold"/>
                <a:ea typeface="DM Sans Bold"/>
                <a:cs typeface="DM Sans Bold"/>
                <a:sym typeface="DM Sans Bold"/>
              </a:rPr>
              <a:t>Fatma Khairy</a:t>
            </a:r>
          </a:p>
        </p:txBody>
      </p:sp>
      <p:sp>
        <p:nvSpPr>
          <p:cNvPr name="TextBox 4" id="4"/>
          <p:cNvSpPr txBox="true"/>
          <p:nvPr/>
        </p:nvSpPr>
        <p:spPr>
          <a:xfrm rot="0">
            <a:off x="2928092" y="6926623"/>
            <a:ext cx="6666722" cy="523436"/>
          </a:xfrm>
          <a:prstGeom prst="rect">
            <a:avLst/>
          </a:prstGeom>
        </p:spPr>
        <p:txBody>
          <a:bodyPr anchor="t" rtlCol="false" tIns="0" lIns="0" bIns="0" rIns="0">
            <a:spAutoFit/>
          </a:bodyPr>
          <a:lstStyle/>
          <a:p>
            <a:pPr algn="l" marL="651991" indent="-325996" lvl="1">
              <a:lnSpc>
                <a:spcPts val="4227"/>
              </a:lnSpc>
              <a:buFont typeface="Arial"/>
              <a:buChar char="•"/>
            </a:pPr>
            <a:r>
              <a:rPr lang="en-US" b="true" sz="3019">
                <a:solidFill>
                  <a:srgbClr val="1A1A1A"/>
                </a:solidFill>
                <a:latin typeface="DM Sans Bold"/>
                <a:ea typeface="DM Sans Bold"/>
                <a:cs typeface="DM Sans Bold"/>
                <a:sym typeface="DM Sans Bold"/>
              </a:rPr>
              <a:t>Asmaa Gamal</a:t>
            </a:r>
          </a:p>
        </p:txBody>
      </p:sp>
      <p:sp>
        <p:nvSpPr>
          <p:cNvPr name="TextBox 5" id="5"/>
          <p:cNvSpPr txBox="true"/>
          <p:nvPr/>
        </p:nvSpPr>
        <p:spPr>
          <a:xfrm rot="0">
            <a:off x="2928092" y="6341240"/>
            <a:ext cx="4385502" cy="523436"/>
          </a:xfrm>
          <a:prstGeom prst="rect">
            <a:avLst/>
          </a:prstGeom>
        </p:spPr>
        <p:txBody>
          <a:bodyPr anchor="t" rtlCol="false" tIns="0" lIns="0" bIns="0" rIns="0">
            <a:spAutoFit/>
          </a:bodyPr>
          <a:lstStyle/>
          <a:p>
            <a:pPr algn="l" marL="651991" indent="-325996" lvl="1">
              <a:lnSpc>
                <a:spcPts val="4227"/>
              </a:lnSpc>
              <a:buFont typeface="Arial"/>
              <a:buChar char="•"/>
            </a:pPr>
            <a:r>
              <a:rPr lang="en-US" b="true" sz="3019">
                <a:solidFill>
                  <a:srgbClr val="1A1A1A"/>
                </a:solidFill>
                <a:latin typeface="DM Sans Bold"/>
                <a:ea typeface="DM Sans Bold"/>
                <a:cs typeface="DM Sans Bold"/>
                <a:sym typeface="DM Sans Bold"/>
              </a:rPr>
              <a:t>Mahmoud Mokhles</a:t>
            </a:r>
          </a:p>
        </p:txBody>
      </p:sp>
      <p:sp>
        <p:nvSpPr>
          <p:cNvPr name="TextBox 6" id="6"/>
          <p:cNvSpPr txBox="true"/>
          <p:nvPr/>
        </p:nvSpPr>
        <p:spPr>
          <a:xfrm rot="0">
            <a:off x="2130007" y="4726751"/>
            <a:ext cx="6472142" cy="1197414"/>
          </a:xfrm>
          <a:prstGeom prst="rect">
            <a:avLst/>
          </a:prstGeom>
        </p:spPr>
        <p:txBody>
          <a:bodyPr anchor="t" rtlCol="false" tIns="0" lIns="0" bIns="0" rIns="0">
            <a:spAutoFit/>
          </a:bodyPr>
          <a:lstStyle/>
          <a:p>
            <a:pPr algn="l">
              <a:lnSpc>
                <a:spcPts val="4868"/>
              </a:lnSpc>
            </a:pPr>
            <a:r>
              <a:rPr lang="en-US" sz="3477" b="true">
                <a:solidFill>
                  <a:srgbClr val="1A1A1A"/>
                </a:solidFill>
                <a:latin typeface="DM Sans Bold"/>
                <a:ea typeface="DM Sans Bold"/>
                <a:cs typeface="DM Sans Bold"/>
                <a:sym typeface="DM Sans Bold"/>
              </a:rPr>
              <a:t>Presented by the Crafty Kids team in order:</a:t>
            </a:r>
          </a:p>
        </p:txBody>
      </p:sp>
      <p:sp>
        <p:nvSpPr>
          <p:cNvPr name="TextBox 7" id="7"/>
          <p:cNvSpPr txBox="true"/>
          <p:nvPr/>
        </p:nvSpPr>
        <p:spPr>
          <a:xfrm rot="0">
            <a:off x="2130007" y="1922587"/>
            <a:ext cx="7718174" cy="1801705"/>
          </a:xfrm>
          <a:prstGeom prst="rect">
            <a:avLst/>
          </a:prstGeom>
        </p:spPr>
        <p:txBody>
          <a:bodyPr anchor="t" rtlCol="false" tIns="0" lIns="0" bIns="0" rIns="0">
            <a:spAutoFit/>
          </a:bodyPr>
          <a:lstStyle/>
          <a:p>
            <a:pPr algn="l" marL="0" indent="0" lvl="0">
              <a:lnSpc>
                <a:spcPts val="13568"/>
              </a:lnSpc>
              <a:spcBef>
                <a:spcPct val="0"/>
              </a:spcBef>
            </a:pPr>
            <a:r>
              <a:rPr lang="en-US" b="true" sz="9691" spc="513">
                <a:solidFill>
                  <a:srgbClr val="11100E"/>
                </a:solidFill>
                <a:latin typeface="Codec Pro Bold"/>
                <a:ea typeface="Codec Pro Bold"/>
                <a:cs typeface="Codec Pro Bold"/>
                <a:sym typeface="Codec Pro Bold"/>
              </a:rPr>
              <a:t>Thank You</a:t>
            </a:r>
          </a:p>
        </p:txBody>
      </p:sp>
      <p:sp>
        <p:nvSpPr>
          <p:cNvPr name="Freeform 8" id="8"/>
          <p:cNvSpPr/>
          <p:nvPr/>
        </p:nvSpPr>
        <p:spPr>
          <a:xfrm flipH="false" flipV="false" rot="-8008202">
            <a:off x="-3935285" y="7324700"/>
            <a:ext cx="6820406" cy="4600674"/>
          </a:xfrm>
          <a:custGeom>
            <a:avLst/>
            <a:gdLst/>
            <a:ahLst/>
            <a:cxnLst/>
            <a:rect r="r" b="b" t="t" l="l"/>
            <a:pathLst>
              <a:path h="4600674" w="6820406">
                <a:moveTo>
                  <a:pt x="0" y="0"/>
                </a:moveTo>
                <a:lnTo>
                  <a:pt x="6820406" y="0"/>
                </a:lnTo>
                <a:lnTo>
                  <a:pt x="6820406" y="4600674"/>
                </a:lnTo>
                <a:lnTo>
                  <a:pt x="0" y="4600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559164" y="-757414"/>
            <a:ext cx="5900914" cy="5900914"/>
          </a:xfrm>
          <a:custGeom>
            <a:avLst/>
            <a:gdLst/>
            <a:ahLst/>
            <a:cxnLst/>
            <a:rect r="r" b="b" t="t" l="l"/>
            <a:pathLst>
              <a:path h="5900914" w="5900914">
                <a:moveTo>
                  <a:pt x="0" y="0"/>
                </a:moveTo>
                <a:lnTo>
                  <a:pt x="5900914" y="0"/>
                </a:lnTo>
                <a:lnTo>
                  <a:pt x="5900914" y="5900914"/>
                </a:lnTo>
                <a:lnTo>
                  <a:pt x="0" y="5900914"/>
                </a:lnTo>
                <a:lnTo>
                  <a:pt x="0" y="0"/>
                </a:lnTo>
                <a:close/>
              </a:path>
            </a:pathLst>
          </a:custGeom>
          <a:blipFill>
            <a:blip r:embed="rId4"/>
            <a:stretch>
              <a:fillRect l="0" t="0" r="0" b="0"/>
            </a:stretch>
          </a:blipFill>
        </p:spPr>
      </p:sp>
      <p:sp>
        <p:nvSpPr>
          <p:cNvPr name="TextBox 10" id="10"/>
          <p:cNvSpPr txBox="true"/>
          <p:nvPr/>
        </p:nvSpPr>
        <p:spPr>
          <a:xfrm rot="0">
            <a:off x="2928092" y="8106846"/>
            <a:ext cx="6666722" cy="523436"/>
          </a:xfrm>
          <a:prstGeom prst="rect">
            <a:avLst/>
          </a:prstGeom>
        </p:spPr>
        <p:txBody>
          <a:bodyPr anchor="t" rtlCol="false" tIns="0" lIns="0" bIns="0" rIns="0">
            <a:spAutoFit/>
          </a:bodyPr>
          <a:lstStyle/>
          <a:p>
            <a:pPr algn="l" marL="651991" indent="-325996" lvl="1">
              <a:lnSpc>
                <a:spcPts val="4227"/>
              </a:lnSpc>
              <a:buFont typeface="Arial"/>
              <a:buChar char="•"/>
            </a:pPr>
            <a:r>
              <a:rPr lang="en-US" b="true" sz="3019">
                <a:solidFill>
                  <a:srgbClr val="1A1A1A"/>
                </a:solidFill>
                <a:latin typeface="DM Sans Bold"/>
                <a:ea typeface="DM Sans Bold"/>
                <a:cs typeface="DM Sans Bold"/>
                <a:sym typeface="DM Sans Bold"/>
              </a:rPr>
              <a:t>Mohamed Asar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07814" y="5422354"/>
            <a:ext cx="11872372" cy="898017"/>
          </a:xfrm>
          <a:prstGeom prst="rect">
            <a:avLst/>
          </a:prstGeom>
        </p:spPr>
        <p:txBody>
          <a:bodyPr anchor="t" rtlCol="false" tIns="0" lIns="0" bIns="0" rIns="0">
            <a:spAutoFit/>
          </a:bodyPr>
          <a:lstStyle/>
          <a:p>
            <a:pPr algn="ctr" marL="0" indent="0" lvl="0">
              <a:lnSpc>
                <a:spcPts val="7314"/>
              </a:lnSpc>
              <a:spcBef>
                <a:spcPct val="0"/>
              </a:spcBef>
            </a:pPr>
            <a:r>
              <a:rPr lang="en-US" b="true" sz="5300" spc="302">
                <a:solidFill>
                  <a:srgbClr val="FFFFFF"/>
                </a:solidFill>
                <a:latin typeface="DM Sans Bold"/>
                <a:ea typeface="DM Sans Bold"/>
                <a:cs typeface="DM Sans Bold"/>
                <a:sym typeface="DM Sans Bold"/>
              </a:rPr>
              <a:t>BUSINESS CANVAS MODEL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2381021" y="6483019"/>
            <a:ext cx="849110" cy="827496"/>
          </a:xfrm>
          <a:custGeom>
            <a:avLst/>
            <a:gdLst/>
            <a:ahLst/>
            <a:cxnLst/>
            <a:rect r="r" b="b" t="t" l="l"/>
            <a:pathLst>
              <a:path h="827496" w="849110">
                <a:moveTo>
                  <a:pt x="0" y="0"/>
                </a:moveTo>
                <a:lnTo>
                  <a:pt x="849110" y="0"/>
                </a:lnTo>
                <a:lnTo>
                  <a:pt x="849110" y="827497"/>
                </a:lnTo>
                <a:lnTo>
                  <a:pt x="0" y="827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73525" y="6460202"/>
            <a:ext cx="682965" cy="813054"/>
          </a:xfrm>
          <a:custGeom>
            <a:avLst/>
            <a:gdLst/>
            <a:ahLst/>
            <a:cxnLst/>
            <a:rect r="r" b="b" t="t" l="l"/>
            <a:pathLst>
              <a:path h="813054" w="682965">
                <a:moveTo>
                  <a:pt x="0" y="0"/>
                </a:moveTo>
                <a:lnTo>
                  <a:pt x="682966" y="0"/>
                </a:lnTo>
                <a:lnTo>
                  <a:pt x="682966" y="813054"/>
                </a:lnTo>
                <a:lnTo>
                  <a:pt x="0" y="813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22918" y="6440114"/>
            <a:ext cx="889451" cy="889451"/>
          </a:xfrm>
          <a:custGeom>
            <a:avLst/>
            <a:gdLst/>
            <a:ahLst/>
            <a:cxnLst/>
            <a:rect r="r" b="b" t="t" l="l"/>
            <a:pathLst>
              <a:path h="889451" w="889451">
                <a:moveTo>
                  <a:pt x="0" y="0"/>
                </a:moveTo>
                <a:lnTo>
                  <a:pt x="889452" y="0"/>
                </a:lnTo>
                <a:lnTo>
                  <a:pt x="889452" y="889452"/>
                </a:lnTo>
                <a:lnTo>
                  <a:pt x="0" y="889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502171" y="6422942"/>
            <a:ext cx="899016" cy="887574"/>
          </a:xfrm>
          <a:custGeom>
            <a:avLst/>
            <a:gdLst/>
            <a:ahLst/>
            <a:cxnLst/>
            <a:rect r="r" b="b" t="t" l="l"/>
            <a:pathLst>
              <a:path h="887574" w="899016">
                <a:moveTo>
                  <a:pt x="0" y="0"/>
                </a:moveTo>
                <a:lnTo>
                  <a:pt x="899016" y="0"/>
                </a:lnTo>
                <a:lnTo>
                  <a:pt x="899016" y="887574"/>
                </a:lnTo>
                <a:lnTo>
                  <a:pt x="0" y="8875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952979" y="6422942"/>
            <a:ext cx="788162" cy="922318"/>
          </a:xfrm>
          <a:custGeom>
            <a:avLst/>
            <a:gdLst/>
            <a:ahLst/>
            <a:cxnLst/>
            <a:rect r="r" b="b" t="t" l="l"/>
            <a:pathLst>
              <a:path h="922318" w="788162">
                <a:moveTo>
                  <a:pt x="0" y="0"/>
                </a:moveTo>
                <a:lnTo>
                  <a:pt x="788162" y="0"/>
                </a:lnTo>
                <a:lnTo>
                  <a:pt x="788162" y="922317"/>
                </a:lnTo>
                <a:lnTo>
                  <a:pt x="0" y="9223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7" id="7"/>
          <p:cNvSpPr/>
          <p:nvPr/>
        </p:nvSpPr>
        <p:spPr>
          <a:xfrm flipV="true">
            <a:off x="424631" y="0"/>
            <a:ext cx="0" cy="10287000"/>
          </a:xfrm>
          <a:prstGeom prst="line">
            <a:avLst/>
          </a:prstGeom>
          <a:ln cap="flat" w="38100">
            <a:solidFill>
              <a:srgbClr val="D75321"/>
            </a:solidFill>
            <a:prstDash val="sysDash"/>
            <a:headEnd type="none" len="sm" w="sm"/>
            <a:tailEnd type="none" len="sm" w="sm"/>
          </a:ln>
        </p:spPr>
      </p:sp>
      <p:sp>
        <p:nvSpPr>
          <p:cNvPr name="AutoShape 8" id="8"/>
          <p:cNvSpPr/>
          <p:nvPr/>
        </p:nvSpPr>
        <p:spPr>
          <a:xfrm flipV="true">
            <a:off x="577031" y="152400"/>
            <a:ext cx="0" cy="10287000"/>
          </a:xfrm>
          <a:prstGeom prst="line">
            <a:avLst/>
          </a:prstGeom>
          <a:ln cap="flat" w="38100">
            <a:solidFill>
              <a:srgbClr val="D75321"/>
            </a:solidFill>
            <a:prstDash val="sysDash"/>
            <a:headEnd type="none" len="sm" w="sm"/>
            <a:tailEnd type="none" len="sm" w="sm"/>
          </a:ln>
        </p:spPr>
      </p:sp>
      <p:sp>
        <p:nvSpPr>
          <p:cNvPr name="AutoShape 9" id="9"/>
          <p:cNvSpPr/>
          <p:nvPr/>
        </p:nvSpPr>
        <p:spPr>
          <a:xfrm flipV="true">
            <a:off x="729431" y="304800"/>
            <a:ext cx="0" cy="10287000"/>
          </a:xfrm>
          <a:prstGeom prst="line">
            <a:avLst/>
          </a:prstGeom>
          <a:ln cap="flat" w="38100">
            <a:solidFill>
              <a:srgbClr val="D75321"/>
            </a:solidFill>
            <a:prstDash val="sysDash"/>
            <a:headEnd type="none" len="sm" w="sm"/>
            <a:tailEnd type="none" len="sm" w="sm"/>
          </a:ln>
        </p:spPr>
      </p:sp>
      <p:sp>
        <p:nvSpPr>
          <p:cNvPr name="AutoShape 10" id="10"/>
          <p:cNvSpPr/>
          <p:nvPr/>
        </p:nvSpPr>
        <p:spPr>
          <a:xfrm flipV="true">
            <a:off x="881831" y="457200"/>
            <a:ext cx="0" cy="10287000"/>
          </a:xfrm>
          <a:prstGeom prst="line">
            <a:avLst/>
          </a:prstGeom>
          <a:ln cap="flat" w="38100">
            <a:solidFill>
              <a:srgbClr val="D75321"/>
            </a:solidFill>
            <a:prstDash val="sysDash"/>
            <a:headEnd type="none" len="sm" w="sm"/>
            <a:tailEnd type="none" len="sm" w="sm"/>
          </a:ln>
        </p:spPr>
      </p:sp>
      <p:sp>
        <p:nvSpPr>
          <p:cNvPr name="AutoShape 11" id="11"/>
          <p:cNvSpPr/>
          <p:nvPr/>
        </p:nvSpPr>
        <p:spPr>
          <a:xfrm flipV="true">
            <a:off x="17462913" y="0"/>
            <a:ext cx="0" cy="10287000"/>
          </a:xfrm>
          <a:prstGeom prst="line">
            <a:avLst/>
          </a:prstGeom>
          <a:ln cap="flat" w="38100">
            <a:solidFill>
              <a:srgbClr val="D75321"/>
            </a:solidFill>
            <a:prstDash val="sysDash"/>
            <a:headEnd type="none" len="sm" w="sm"/>
            <a:tailEnd type="none" len="sm" w="sm"/>
          </a:ln>
        </p:spPr>
      </p:sp>
      <p:sp>
        <p:nvSpPr>
          <p:cNvPr name="AutoShape 12" id="12"/>
          <p:cNvSpPr/>
          <p:nvPr/>
        </p:nvSpPr>
        <p:spPr>
          <a:xfrm flipV="true">
            <a:off x="17615313" y="152400"/>
            <a:ext cx="0" cy="10287000"/>
          </a:xfrm>
          <a:prstGeom prst="line">
            <a:avLst/>
          </a:prstGeom>
          <a:ln cap="flat" w="38100">
            <a:solidFill>
              <a:srgbClr val="D75321"/>
            </a:solidFill>
            <a:prstDash val="sysDash"/>
            <a:headEnd type="none" len="sm" w="sm"/>
            <a:tailEnd type="none" len="sm" w="sm"/>
          </a:ln>
        </p:spPr>
      </p:sp>
      <p:sp>
        <p:nvSpPr>
          <p:cNvPr name="AutoShape 13" id="13"/>
          <p:cNvSpPr/>
          <p:nvPr/>
        </p:nvSpPr>
        <p:spPr>
          <a:xfrm flipV="true">
            <a:off x="17767713" y="304800"/>
            <a:ext cx="0" cy="10287000"/>
          </a:xfrm>
          <a:prstGeom prst="line">
            <a:avLst/>
          </a:prstGeom>
          <a:ln cap="flat" w="38100">
            <a:solidFill>
              <a:srgbClr val="D75321"/>
            </a:solidFill>
            <a:prstDash val="sysDash"/>
            <a:headEnd type="none" len="sm" w="sm"/>
            <a:tailEnd type="none" len="sm" w="sm"/>
          </a:ln>
        </p:spPr>
      </p:sp>
      <p:sp>
        <p:nvSpPr>
          <p:cNvPr name="AutoShape 14" id="14"/>
          <p:cNvSpPr/>
          <p:nvPr/>
        </p:nvSpPr>
        <p:spPr>
          <a:xfrm flipV="true">
            <a:off x="17920113" y="457200"/>
            <a:ext cx="0" cy="10287000"/>
          </a:xfrm>
          <a:prstGeom prst="line">
            <a:avLst/>
          </a:prstGeom>
          <a:ln cap="flat" w="38100">
            <a:solidFill>
              <a:srgbClr val="D75321"/>
            </a:solidFill>
            <a:prstDash val="sysDash"/>
            <a:headEnd type="none" len="sm" w="sm"/>
            <a:tailEnd type="none" len="sm" w="sm"/>
          </a:ln>
        </p:spPr>
      </p:sp>
      <p:sp>
        <p:nvSpPr>
          <p:cNvPr name="Freeform 15" id="15"/>
          <p:cNvSpPr/>
          <p:nvPr/>
        </p:nvSpPr>
        <p:spPr>
          <a:xfrm flipH="false" flipV="false" rot="0">
            <a:off x="881831" y="-2032712"/>
            <a:ext cx="16325452" cy="13692973"/>
          </a:xfrm>
          <a:custGeom>
            <a:avLst/>
            <a:gdLst/>
            <a:ahLst/>
            <a:cxnLst/>
            <a:rect r="r" b="b" t="t" l="l"/>
            <a:pathLst>
              <a:path h="13692973" w="16325452">
                <a:moveTo>
                  <a:pt x="0" y="0"/>
                </a:moveTo>
                <a:lnTo>
                  <a:pt x="16325452" y="0"/>
                </a:lnTo>
                <a:lnTo>
                  <a:pt x="16325452" y="13692973"/>
                </a:lnTo>
                <a:lnTo>
                  <a:pt x="0" y="13692973"/>
                </a:lnTo>
                <a:lnTo>
                  <a:pt x="0" y="0"/>
                </a:lnTo>
                <a:close/>
              </a:path>
            </a:pathLst>
          </a:custGeom>
          <a:blipFill>
            <a:blip r:embed="rId12"/>
            <a:stretch>
              <a:fillRect l="0" t="0" r="0" b="0"/>
            </a:stretch>
          </a:blipFill>
        </p:spPr>
      </p:sp>
      <p:sp>
        <p:nvSpPr>
          <p:cNvPr name="TextBox 16" id="16"/>
          <p:cNvSpPr txBox="true"/>
          <p:nvPr/>
        </p:nvSpPr>
        <p:spPr>
          <a:xfrm rot="0">
            <a:off x="14151693" y="7811231"/>
            <a:ext cx="2726630" cy="1082635"/>
          </a:xfrm>
          <a:prstGeom prst="rect">
            <a:avLst/>
          </a:prstGeom>
        </p:spPr>
        <p:txBody>
          <a:bodyPr anchor="t" rtlCol="false" tIns="0" lIns="0" bIns="0" rIns="0">
            <a:spAutoFit/>
          </a:bodyPr>
          <a:lstStyle/>
          <a:p>
            <a:pPr algn="ctr" marL="0" indent="0" lvl="0">
              <a:lnSpc>
                <a:spcPts val="2943"/>
              </a:lnSpc>
              <a:spcBef>
                <a:spcPct val="0"/>
              </a:spcBef>
            </a:pPr>
            <a:r>
              <a:rPr lang="en-US" sz="2133" spc="209">
                <a:solidFill>
                  <a:srgbClr val="FFFFFF"/>
                </a:solidFill>
                <a:latin typeface="DM Sans"/>
                <a:ea typeface="DM Sans"/>
                <a:cs typeface="DM Sans"/>
                <a:sym typeface="DM Sans"/>
              </a:rPr>
              <a:t>Write another activity, deadline or milestone here.</a:t>
            </a:r>
          </a:p>
        </p:txBody>
      </p:sp>
      <p:sp>
        <p:nvSpPr>
          <p:cNvPr name="AutoShape 17" id="17"/>
          <p:cNvSpPr/>
          <p:nvPr/>
        </p:nvSpPr>
        <p:spPr>
          <a:xfrm flipV="true">
            <a:off x="18072513" y="609600"/>
            <a:ext cx="0" cy="10287000"/>
          </a:xfrm>
          <a:prstGeom prst="line">
            <a:avLst/>
          </a:prstGeom>
          <a:ln cap="flat" w="38100">
            <a:solidFill>
              <a:srgbClr val="D75321"/>
            </a:solidFill>
            <a:prstDash val="sysDash"/>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07814" y="5298529"/>
            <a:ext cx="11872372" cy="1237489"/>
          </a:xfrm>
          <a:prstGeom prst="rect">
            <a:avLst/>
          </a:prstGeom>
        </p:spPr>
        <p:txBody>
          <a:bodyPr anchor="t" rtlCol="false" tIns="0" lIns="0" bIns="0" rIns="0">
            <a:spAutoFit/>
          </a:bodyPr>
          <a:lstStyle/>
          <a:p>
            <a:pPr algn="ctr" marL="0" indent="0" lvl="0">
              <a:lnSpc>
                <a:spcPts val="9245"/>
              </a:lnSpc>
              <a:spcBef>
                <a:spcPct val="0"/>
              </a:spcBef>
            </a:pPr>
            <a:r>
              <a:rPr lang="en-US" sz="6699" spc="381">
                <a:solidFill>
                  <a:srgbClr val="FFFFFF"/>
                </a:solidFill>
                <a:latin typeface="Codec Pro"/>
                <a:ea typeface="Codec Pro"/>
                <a:cs typeface="Codec Pro"/>
                <a:sym typeface="Codec Pro"/>
              </a:rPr>
              <a:t>SWOT ANALYSIS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101284" y="-6059496"/>
            <a:ext cx="8797330" cy="8797330"/>
          </a:xfrm>
          <a:custGeom>
            <a:avLst/>
            <a:gdLst/>
            <a:ahLst/>
            <a:cxnLst/>
            <a:rect r="r" b="b" t="t" l="l"/>
            <a:pathLst>
              <a:path h="8797330" w="8797330">
                <a:moveTo>
                  <a:pt x="0" y="0"/>
                </a:moveTo>
                <a:lnTo>
                  <a:pt x="8797330" y="0"/>
                </a:lnTo>
                <a:lnTo>
                  <a:pt x="8797330" y="8797330"/>
                </a:lnTo>
                <a:lnTo>
                  <a:pt x="0" y="8797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64416" y="3953732"/>
            <a:ext cx="1189768" cy="1189768"/>
          </a:xfrm>
          <a:custGeom>
            <a:avLst/>
            <a:gdLst/>
            <a:ahLst/>
            <a:cxnLst/>
            <a:rect r="r" b="b" t="t" l="l"/>
            <a:pathLst>
              <a:path h="1189768" w="1189768">
                <a:moveTo>
                  <a:pt x="0" y="0"/>
                </a:moveTo>
                <a:lnTo>
                  <a:pt x="1189768" y="0"/>
                </a:lnTo>
                <a:lnTo>
                  <a:pt x="1189768" y="1189768"/>
                </a:lnTo>
                <a:lnTo>
                  <a:pt x="0" y="1189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29196" y="8716853"/>
            <a:ext cx="5985857" cy="5985857"/>
          </a:xfrm>
          <a:custGeom>
            <a:avLst/>
            <a:gdLst/>
            <a:ahLst/>
            <a:cxnLst/>
            <a:rect r="r" b="b" t="t" l="l"/>
            <a:pathLst>
              <a:path h="5985857" w="5985857">
                <a:moveTo>
                  <a:pt x="0" y="0"/>
                </a:moveTo>
                <a:lnTo>
                  <a:pt x="5985857" y="0"/>
                </a:lnTo>
                <a:lnTo>
                  <a:pt x="5985857" y="5985857"/>
                </a:lnTo>
                <a:lnTo>
                  <a:pt x="0" y="5985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56661" y="0"/>
            <a:ext cx="13444623" cy="10268331"/>
          </a:xfrm>
          <a:custGeom>
            <a:avLst/>
            <a:gdLst/>
            <a:ahLst/>
            <a:cxnLst/>
            <a:rect r="r" b="b" t="t" l="l"/>
            <a:pathLst>
              <a:path h="10268331" w="13444623">
                <a:moveTo>
                  <a:pt x="0" y="0"/>
                </a:moveTo>
                <a:lnTo>
                  <a:pt x="13444623" y="0"/>
                </a:lnTo>
                <a:lnTo>
                  <a:pt x="13444623" y="10268331"/>
                </a:lnTo>
                <a:lnTo>
                  <a:pt x="0" y="10268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3816" y="2364542"/>
            <a:ext cx="1189768" cy="1189768"/>
          </a:xfrm>
          <a:custGeom>
            <a:avLst/>
            <a:gdLst/>
            <a:ahLst/>
            <a:cxnLst/>
            <a:rect r="r" b="b" t="t" l="l"/>
            <a:pathLst>
              <a:path h="1189768" w="1189768">
                <a:moveTo>
                  <a:pt x="0" y="0"/>
                </a:moveTo>
                <a:lnTo>
                  <a:pt x="1189768" y="0"/>
                </a:lnTo>
                <a:lnTo>
                  <a:pt x="1189768" y="1189768"/>
                </a:lnTo>
                <a:lnTo>
                  <a:pt x="0" y="1189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1346305" y="323170"/>
            <a:ext cx="3519813" cy="577263"/>
            <a:chOff x="0" y="0"/>
            <a:chExt cx="927029" cy="152036"/>
          </a:xfrm>
        </p:grpSpPr>
        <p:sp>
          <p:nvSpPr>
            <p:cNvPr name="Freeform 8" id="8"/>
            <p:cNvSpPr/>
            <p:nvPr/>
          </p:nvSpPr>
          <p:spPr>
            <a:xfrm flipH="false" flipV="false" rot="0">
              <a:off x="0" y="0"/>
              <a:ext cx="927029" cy="152036"/>
            </a:xfrm>
            <a:custGeom>
              <a:avLst/>
              <a:gdLst/>
              <a:ahLst/>
              <a:cxnLst/>
              <a:rect r="r" b="b" t="t" l="l"/>
              <a:pathLst>
                <a:path h="152036" w="927029">
                  <a:moveTo>
                    <a:pt x="76018" y="0"/>
                  </a:moveTo>
                  <a:lnTo>
                    <a:pt x="851011" y="0"/>
                  </a:lnTo>
                  <a:cubicBezTo>
                    <a:pt x="892995" y="0"/>
                    <a:pt x="927029" y="34035"/>
                    <a:pt x="927029" y="76018"/>
                  </a:cubicBezTo>
                  <a:lnTo>
                    <a:pt x="927029" y="76018"/>
                  </a:lnTo>
                  <a:cubicBezTo>
                    <a:pt x="927029" y="96179"/>
                    <a:pt x="919020" y="115515"/>
                    <a:pt x="904764" y="129771"/>
                  </a:cubicBezTo>
                  <a:cubicBezTo>
                    <a:pt x="890508" y="144027"/>
                    <a:pt x="871172" y="152036"/>
                    <a:pt x="851011" y="152036"/>
                  </a:cubicBezTo>
                  <a:lnTo>
                    <a:pt x="76018" y="152036"/>
                  </a:lnTo>
                  <a:cubicBezTo>
                    <a:pt x="34035" y="152036"/>
                    <a:pt x="0" y="118002"/>
                    <a:pt x="0" y="76018"/>
                  </a:cubicBezTo>
                  <a:lnTo>
                    <a:pt x="0" y="76018"/>
                  </a:lnTo>
                  <a:cubicBezTo>
                    <a:pt x="0" y="34035"/>
                    <a:pt x="34035" y="0"/>
                    <a:pt x="76018" y="0"/>
                  </a:cubicBezTo>
                  <a:close/>
                </a:path>
              </a:pathLst>
            </a:custGeom>
            <a:solidFill>
              <a:srgbClr val="FF8689"/>
            </a:solidFill>
          </p:spPr>
        </p:sp>
        <p:sp>
          <p:nvSpPr>
            <p:cNvPr name="TextBox 9" id="9"/>
            <p:cNvSpPr txBox="true"/>
            <p:nvPr/>
          </p:nvSpPr>
          <p:spPr>
            <a:xfrm>
              <a:off x="0" y="-38100"/>
              <a:ext cx="927029" cy="190136"/>
            </a:xfrm>
            <a:prstGeom prst="rect">
              <a:avLst/>
            </a:prstGeom>
          </p:spPr>
          <p:txBody>
            <a:bodyPr anchor="ctr" rtlCol="false" tIns="50800" lIns="50800" bIns="50800" rIns="50800"/>
            <a:lstStyle/>
            <a:p>
              <a:pPr algn="ctr">
                <a:lnSpc>
                  <a:spcPts val="2943"/>
                </a:lnSpc>
              </a:pPr>
            </a:p>
          </p:txBody>
        </p:sp>
      </p:grpSp>
      <p:sp>
        <p:nvSpPr>
          <p:cNvPr name="TextBox 10" id="10"/>
          <p:cNvSpPr txBox="true"/>
          <p:nvPr/>
        </p:nvSpPr>
        <p:spPr>
          <a:xfrm rot="0">
            <a:off x="11002944" y="311726"/>
            <a:ext cx="4386134" cy="552526"/>
          </a:xfrm>
          <a:prstGeom prst="rect">
            <a:avLst/>
          </a:prstGeom>
        </p:spPr>
        <p:txBody>
          <a:bodyPr anchor="t" rtlCol="false" tIns="0" lIns="0" bIns="0" rIns="0">
            <a:spAutoFit/>
          </a:bodyPr>
          <a:lstStyle/>
          <a:p>
            <a:pPr algn="ctr" marL="0" indent="0" lvl="0">
              <a:lnSpc>
                <a:spcPts val="4595"/>
              </a:lnSpc>
              <a:spcBef>
                <a:spcPct val="0"/>
              </a:spcBef>
            </a:pPr>
            <a:r>
              <a:rPr lang="en-US" b="true" sz="3329" spc="326">
                <a:solidFill>
                  <a:srgbClr val="000000"/>
                </a:solidFill>
                <a:latin typeface="DM Sans Bold"/>
                <a:ea typeface="DM Sans Bold"/>
                <a:cs typeface="DM Sans Bold"/>
                <a:sym typeface="DM Sans Bold"/>
              </a:rPr>
              <a:t>Weaknesses</a:t>
            </a:r>
          </a:p>
        </p:txBody>
      </p:sp>
      <p:sp>
        <p:nvSpPr>
          <p:cNvPr name="TextBox 11" id="11"/>
          <p:cNvSpPr txBox="true"/>
          <p:nvPr/>
        </p:nvSpPr>
        <p:spPr>
          <a:xfrm rot="0">
            <a:off x="11180112" y="6283208"/>
            <a:ext cx="4208965" cy="3985123"/>
          </a:xfrm>
          <a:prstGeom prst="rect">
            <a:avLst/>
          </a:prstGeom>
        </p:spPr>
        <p:txBody>
          <a:bodyPr anchor="t" rtlCol="false" tIns="0" lIns="0" bIns="0" rIns="0">
            <a:spAutoFit/>
          </a:bodyPr>
          <a:lstStyle/>
          <a:p>
            <a:pPr algn="ctr" marL="415101" indent="-207551" lvl="1">
              <a:lnSpc>
                <a:spcPts val="2653"/>
              </a:lnSpc>
              <a:buFont typeface="Arial"/>
              <a:buChar char="•"/>
            </a:pPr>
            <a:r>
              <a:rPr lang="en-US" sz="1922" spc="188">
                <a:solidFill>
                  <a:srgbClr val="000000"/>
                </a:solidFill>
                <a:latin typeface="DM Sans"/>
                <a:ea typeface="DM Sans"/>
                <a:cs typeface="DM Sans"/>
                <a:sym typeface="DM Sans"/>
              </a:rPr>
              <a:t>Economic problems in Egypt may affect families’ spending on extra classes.</a:t>
            </a:r>
          </a:p>
          <a:p>
            <a:pPr algn="ctr" marL="415101" indent="-207551" lvl="1">
              <a:lnSpc>
                <a:spcPts val="2653"/>
              </a:lnSpc>
              <a:buFont typeface="Arial"/>
              <a:buChar char="•"/>
            </a:pPr>
            <a:r>
              <a:rPr lang="en-US" sz="1922" spc="188">
                <a:solidFill>
                  <a:srgbClr val="000000"/>
                </a:solidFill>
                <a:latin typeface="DM Sans"/>
                <a:ea typeface="DM Sans"/>
                <a:cs typeface="DM Sans"/>
                <a:sym typeface="DM Sans"/>
              </a:rPr>
              <a:t>More local competitors are offering similar craft programs.</a:t>
            </a:r>
          </a:p>
          <a:p>
            <a:pPr algn="ctr" marL="415101" indent="-207551" lvl="1">
              <a:lnSpc>
                <a:spcPts val="2653"/>
              </a:lnSpc>
              <a:buFont typeface="Arial"/>
              <a:buChar char="•"/>
            </a:pPr>
            <a:r>
              <a:rPr lang="en-US" sz="1922" spc="188">
                <a:solidFill>
                  <a:srgbClr val="000000"/>
                </a:solidFill>
                <a:latin typeface="DM Sans"/>
                <a:ea typeface="DM Sans"/>
                <a:cs typeface="DM Sans"/>
                <a:sym typeface="DM Sans"/>
              </a:rPr>
              <a:t>Prices of materials are increasing due to inflation.</a:t>
            </a:r>
          </a:p>
          <a:p>
            <a:pPr algn="ctr" marL="415101" indent="-207551" lvl="1">
              <a:lnSpc>
                <a:spcPts val="2653"/>
              </a:lnSpc>
              <a:spcBef>
                <a:spcPct val="0"/>
              </a:spcBef>
              <a:buFont typeface="Arial"/>
              <a:buChar char="•"/>
            </a:pPr>
            <a:r>
              <a:rPr lang="en-US" sz="1922" spc="188">
                <a:solidFill>
                  <a:srgbClr val="000000"/>
                </a:solidFill>
                <a:latin typeface="DM Sans"/>
                <a:ea typeface="DM Sans"/>
                <a:cs typeface="DM Sans"/>
                <a:sym typeface="DM Sans"/>
              </a:rPr>
              <a:t>Changes in education policies may affect after-school activities.</a:t>
            </a:r>
          </a:p>
          <a:p>
            <a:pPr algn="ctr" marL="0" indent="0" lvl="0">
              <a:lnSpc>
                <a:spcPts val="2653"/>
              </a:lnSpc>
              <a:spcBef>
                <a:spcPct val="0"/>
              </a:spcBef>
            </a:pPr>
          </a:p>
        </p:txBody>
      </p:sp>
      <p:grpSp>
        <p:nvGrpSpPr>
          <p:cNvPr name="Group 12" id="12"/>
          <p:cNvGrpSpPr/>
          <p:nvPr/>
        </p:nvGrpSpPr>
        <p:grpSpPr>
          <a:xfrm rot="0">
            <a:off x="3383838" y="5504949"/>
            <a:ext cx="3519813" cy="577263"/>
            <a:chOff x="0" y="0"/>
            <a:chExt cx="927029" cy="152036"/>
          </a:xfrm>
        </p:grpSpPr>
        <p:sp>
          <p:nvSpPr>
            <p:cNvPr name="Freeform 13" id="13"/>
            <p:cNvSpPr/>
            <p:nvPr/>
          </p:nvSpPr>
          <p:spPr>
            <a:xfrm flipH="false" flipV="false" rot="0">
              <a:off x="0" y="0"/>
              <a:ext cx="927029" cy="152036"/>
            </a:xfrm>
            <a:custGeom>
              <a:avLst/>
              <a:gdLst/>
              <a:ahLst/>
              <a:cxnLst/>
              <a:rect r="r" b="b" t="t" l="l"/>
              <a:pathLst>
                <a:path h="152036" w="927029">
                  <a:moveTo>
                    <a:pt x="76018" y="0"/>
                  </a:moveTo>
                  <a:lnTo>
                    <a:pt x="851011" y="0"/>
                  </a:lnTo>
                  <a:cubicBezTo>
                    <a:pt x="892995" y="0"/>
                    <a:pt x="927029" y="34035"/>
                    <a:pt x="927029" y="76018"/>
                  </a:cubicBezTo>
                  <a:lnTo>
                    <a:pt x="927029" y="76018"/>
                  </a:lnTo>
                  <a:cubicBezTo>
                    <a:pt x="927029" y="96179"/>
                    <a:pt x="919020" y="115515"/>
                    <a:pt x="904764" y="129771"/>
                  </a:cubicBezTo>
                  <a:cubicBezTo>
                    <a:pt x="890508" y="144027"/>
                    <a:pt x="871172" y="152036"/>
                    <a:pt x="851011" y="152036"/>
                  </a:cubicBezTo>
                  <a:lnTo>
                    <a:pt x="76018" y="152036"/>
                  </a:lnTo>
                  <a:cubicBezTo>
                    <a:pt x="34035" y="152036"/>
                    <a:pt x="0" y="118002"/>
                    <a:pt x="0" y="76018"/>
                  </a:cubicBezTo>
                  <a:lnTo>
                    <a:pt x="0" y="76018"/>
                  </a:lnTo>
                  <a:cubicBezTo>
                    <a:pt x="0" y="34035"/>
                    <a:pt x="34035" y="0"/>
                    <a:pt x="76018" y="0"/>
                  </a:cubicBezTo>
                  <a:close/>
                </a:path>
              </a:pathLst>
            </a:custGeom>
            <a:solidFill>
              <a:srgbClr val="8383B3"/>
            </a:solidFill>
          </p:spPr>
        </p:sp>
        <p:sp>
          <p:nvSpPr>
            <p:cNvPr name="TextBox 14" id="14"/>
            <p:cNvSpPr txBox="true"/>
            <p:nvPr/>
          </p:nvSpPr>
          <p:spPr>
            <a:xfrm>
              <a:off x="0" y="-38100"/>
              <a:ext cx="927029" cy="190136"/>
            </a:xfrm>
            <a:prstGeom prst="rect">
              <a:avLst/>
            </a:prstGeom>
          </p:spPr>
          <p:txBody>
            <a:bodyPr anchor="ctr" rtlCol="false" tIns="50800" lIns="50800" bIns="50800" rIns="50800"/>
            <a:lstStyle/>
            <a:p>
              <a:pPr algn="ctr">
                <a:lnSpc>
                  <a:spcPts val="2943"/>
                </a:lnSpc>
              </a:pPr>
            </a:p>
          </p:txBody>
        </p:sp>
      </p:grpSp>
      <p:sp>
        <p:nvSpPr>
          <p:cNvPr name="TextBox 15" id="15"/>
          <p:cNvSpPr txBox="true"/>
          <p:nvPr/>
        </p:nvSpPr>
        <p:spPr>
          <a:xfrm rot="0">
            <a:off x="3357107" y="5457324"/>
            <a:ext cx="3573276" cy="552526"/>
          </a:xfrm>
          <a:prstGeom prst="rect">
            <a:avLst/>
          </a:prstGeom>
        </p:spPr>
        <p:txBody>
          <a:bodyPr anchor="t" rtlCol="false" tIns="0" lIns="0" bIns="0" rIns="0">
            <a:spAutoFit/>
          </a:bodyPr>
          <a:lstStyle/>
          <a:p>
            <a:pPr algn="ctr" marL="0" indent="0" lvl="0">
              <a:lnSpc>
                <a:spcPts val="4595"/>
              </a:lnSpc>
              <a:spcBef>
                <a:spcPct val="0"/>
              </a:spcBef>
            </a:pPr>
            <a:r>
              <a:rPr lang="en-US" b="true" sz="3329" spc="326">
                <a:solidFill>
                  <a:srgbClr val="000000"/>
                </a:solidFill>
                <a:latin typeface="DM Sans Bold"/>
                <a:ea typeface="DM Sans Bold"/>
                <a:cs typeface="DM Sans Bold"/>
                <a:sym typeface="DM Sans Bold"/>
              </a:rPr>
              <a:t>Opportunities </a:t>
            </a:r>
          </a:p>
        </p:txBody>
      </p:sp>
      <p:sp>
        <p:nvSpPr>
          <p:cNvPr name="TextBox 16" id="16"/>
          <p:cNvSpPr txBox="true"/>
          <p:nvPr/>
        </p:nvSpPr>
        <p:spPr>
          <a:xfrm rot="0">
            <a:off x="10845558" y="990600"/>
            <a:ext cx="4878073" cy="2709783"/>
          </a:xfrm>
          <a:prstGeom prst="rect">
            <a:avLst/>
          </a:prstGeom>
        </p:spPr>
        <p:txBody>
          <a:bodyPr anchor="t" rtlCol="false" tIns="0" lIns="0" bIns="0" rIns="0">
            <a:spAutoFit/>
          </a:bodyPr>
          <a:lstStyle/>
          <a:p>
            <a:pPr algn="ctr" marL="479108" indent="-239554" lvl="1">
              <a:lnSpc>
                <a:spcPts val="3062"/>
              </a:lnSpc>
              <a:buFont typeface="Arial"/>
              <a:buChar char="•"/>
            </a:pPr>
            <a:r>
              <a:rPr lang="en-US" sz="2219" spc="217">
                <a:solidFill>
                  <a:srgbClr val="000000"/>
                </a:solidFill>
                <a:latin typeface="DM Sans"/>
                <a:ea typeface="DM Sans"/>
                <a:cs typeface="DM Sans"/>
                <a:sym typeface="DM Sans"/>
              </a:rPr>
              <a:t>The management team doesn’t have a lot of experience.</a:t>
            </a:r>
          </a:p>
          <a:p>
            <a:pPr algn="ctr" marL="479108" indent="-239554" lvl="1">
              <a:lnSpc>
                <a:spcPts val="3062"/>
              </a:lnSpc>
              <a:buFont typeface="Arial"/>
              <a:buChar char="•"/>
            </a:pPr>
            <a:r>
              <a:rPr lang="en-US" sz="2219" spc="217">
                <a:solidFill>
                  <a:srgbClr val="000000"/>
                </a:solidFill>
                <a:latin typeface="DM Sans"/>
                <a:ea typeface="DM Sans"/>
                <a:cs typeface="DM Sans"/>
                <a:sym typeface="DM Sans"/>
              </a:rPr>
              <a:t>We don’t have enough tools or space to grow bigger.</a:t>
            </a:r>
          </a:p>
          <a:p>
            <a:pPr algn="ctr" marL="0" indent="0" lvl="0">
              <a:lnSpc>
                <a:spcPts val="3062"/>
              </a:lnSpc>
              <a:spcBef>
                <a:spcPct val="0"/>
              </a:spcBef>
            </a:pPr>
            <a:r>
              <a:rPr lang="en-US" sz="2219" spc="217">
                <a:solidFill>
                  <a:srgbClr val="000000"/>
                </a:solidFill>
                <a:latin typeface="DM Sans"/>
                <a:ea typeface="DM Sans"/>
                <a:cs typeface="DM Sans"/>
                <a:sym typeface="DM Sans"/>
              </a:rPr>
              <a:t>Our budget for marketing is limited.</a:t>
            </a:r>
          </a:p>
        </p:txBody>
      </p:sp>
      <p:sp>
        <p:nvSpPr>
          <p:cNvPr name="TextBox 17" id="17"/>
          <p:cNvSpPr txBox="true"/>
          <p:nvPr/>
        </p:nvSpPr>
        <p:spPr>
          <a:xfrm rot="0">
            <a:off x="2601174" y="6148888"/>
            <a:ext cx="5002730" cy="4667400"/>
          </a:xfrm>
          <a:prstGeom prst="rect">
            <a:avLst/>
          </a:prstGeom>
        </p:spPr>
        <p:txBody>
          <a:bodyPr anchor="t" rtlCol="false" tIns="0" lIns="0" bIns="0" rIns="0">
            <a:spAutoFit/>
          </a:bodyPr>
          <a:lstStyle/>
          <a:p>
            <a:pPr algn="ctr" marL="412178" indent="-206089" lvl="1">
              <a:lnSpc>
                <a:spcPts val="2634"/>
              </a:lnSpc>
              <a:buFont typeface="Arial"/>
              <a:buChar char="•"/>
            </a:pPr>
            <a:r>
              <a:rPr lang="en-US" sz="1909" spc="187">
                <a:solidFill>
                  <a:srgbClr val="000000"/>
                </a:solidFill>
                <a:latin typeface="DM Sans"/>
                <a:ea typeface="DM Sans"/>
                <a:cs typeface="DM Sans"/>
                <a:sym typeface="DM Sans"/>
              </a:rPr>
              <a:t>More Egyptian families are looking for creative activities for their kids.</a:t>
            </a:r>
          </a:p>
          <a:p>
            <a:pPr algn="ctr" marL="412178" indent="-206089" lvl="1">
              <a:lnSpc>
                <a:spcPts val="2634"/>
              </a:lnSpc>
              <a:buFont typeface="Arial"/>
              <a:buChar char="•"/>
            </a:pPr>
            <a:r>
              <a:rPr lang="en-US" sz="1909" spc="187">
                <a:solidFill>
                  <a:srgbClr val="000000"/>
                </a:solidFill>
                <a:latin typeface="DM Sans"/>
                <a:ea typeface="DM Sans"/>
                <a:cs typeface="DM Sans"/>
                <a:sym typeface="DM Sans"/>
              </a:rPr>
              <a:t>We can partner with schools and community centers.</a:t>
            </a:r>
          </a:p>
          <a:p>
            <a:pPr algn="ctr" marL="412178" indent="-206089" lvl="1">
              <a:lnSpc>
                <a:spcPts val="2634"/>
              </a:lnSpc>
              <a:buFont typeface="Arial"/>
              <a:buChar char="•"/>
            </a:pPr>
            <a:r>
              <a:rPr lang="en-US" sz="1909" spc="187">
                <a:solidFill>
                  <a:srgbClr val="000000"/>
                </a:solidFill>
                <a:latin typeface="DM Sans"/>
                <a:ea typeface="DM Sans"/>
                <a:cs typeface="DM Sans"/>
                <a:sym typeface="DM Sans"/>
              </a:rPr>
              <a:t>The government supports digital education and arts.</a:t>
            </a:r>
          </a:p>
          <a:p>
            <a:pPr algn="ctr" marL="412178" indent="-206089" lvl="1">
              <a:lnSpc>
                <a:spcPts val="2634"/>
              </a:lnSpc>
              <a:buFont typeface="Arial"/>
              <a:buChar char="•"/>
            </a:pPr>
            <a:r>
              <a:rPr lang="en-US" sz="1909" spc="187">
                <a:solidFill>
                  <a:srgbClr val="000000"/>
                </a:solidFill>
                <a:latin typeface="DM Sans"/>
                <a:ea typeface="DM Sans"/>
                <a:cs typeface="DM Sans"/>
                <a:sym typeface="DM Sans"/>
              </a:rPr>
              <a:t>We can offer beginner workshops to attract new students.</a:t>
            </a:r>
          </a:p>
          <a:p>
            <a:pPr algn="ctr" marL="412178" indent="-206089" lvl="1">
              <a:lnSpc>
                <a:spcPts val="2634"/>
              </a:lnSpc>
              <a:spcBef>
                <a:spcPct val="0"/>
              </a:spcBef>
              <a:buFont typeface="Arial"/>
              <a:buChar char="•"/>
            </a:pPr>
            <a:r>
              <a:rPr lang="en-US" sz="1909" spc="187">
                <a:solidFill>
                  <a:srgbClr val="000000"/>
                </a:solidFill>
                <a:latin typeface="DM Sans"/>
                <a:ea typeface="DM Sans"/>
                <a:cs typeface="DM Sans"/>
                <a:sym typeface="DM Sans"/>
              </a:rPr>
              <a:t>Social media is a low-cost and powerful way to promote our work.</a:t>
            </a:r>
          </a:p>
          <a:p>
            <a:pPr algn="ctr" marL="0" indent="0" lvl="0">
              <a:lnSpc>
                <a:spcPts val="2634"/>
              </a:lnSpc>
              <a:spcBef>
                <a:spcPct val="0"/>
              </a:spcBef>
            </a:pPr>
          </a:p>
          <a:p>
            <a:pPr algn="ctr" marL="0" indent="0" lvl="0">
              <a:lnSpc>
                <a:spcPts val="2634"/>
              </a:lnSpc>
              <a:spcBef>
                <a:spcPct val="0"/>
              </a:spcBef>
            </a:pPr>
          </a:p>
        </p:txBody>
      </p:sp>
      <p:sp>
        <p:nvSpPr>
          <p:cNvPr name="TextBox 18" id="18"/>
          <p:cNvSpPr txBox="true"/>
          <p:nvPr/>
        </p:nvSpPr>
        <p:spPr>
          <a:xfrm rot="0">
            <a:off x="2926576" y="789971"/>
            <a:ext cx="4434339" cy="4109778"/>
          </a:xfrm>
          <a:prstGeom prst="rect">
            <a:avLst/>
          </a:prstGeom>
        </p:spPr>
        <p:txBody>
          <a:bodyPr anchor="t" rtlCol="false" tIns="0" lIns="0" bIns="0" rIns="0">
            <a:spAutoFit/>
          </a:bodyPr>
          <a:lstStyle/>
          <a:p>
            <a:pPr algn="ctr" marL="433866" indent="-216933" lvl="1">
              <a:lnSpc>
                <a:spcPts val="2773"/>
              </a:lnSpc>
              <a:buFont typeface="Arial"/>
              <a:buChar char="•"/>
            </a:pPr>
            <a:r>
              <a:rPr lang="en-US" sz="2009" spc="196">
                <a:solidFill>
                  <a:srgbClr val="000000"/>
                </a:solidFill>
                <a:latin typeface="DM Sans"/>
                <a:ea typeface="DM Sans"/>
                <a:cs typeface="DM Sans"/>
                <a:sym typeface="DM Sans"/>
              </a:rPr>
              <a:t>The team is passionate and knows the field well.</a:t>
            </a:r>
          </a:p>
          <a:p>
            <a:pPr algn="ctr" marL="433866" indent="-216933" lvl="1">
              <a:lnSpc>
                <a:spcPts val="2773"/>
              </a:lnSpc>
              <a:buFont typeface="Arial"/>
              <a:buChar char="•"/>
            </a:pPr>
            <a:r>
              <a:rPr lang="en-US" sz="2009" spc="196">
                <a:solidFill>
                  <a:srgbClr val="000000"/>
                </a:solidFill>
                <a:latin typeface="DM Sans"/>
                <a:ea typeface="DM Sans"/>
                <a:cs typeface="DM Sans"/>
                <a:sym typeface="DM Sans"/>
              </a:rPr>
              <a:t>We have a professional team with strong organization skills.</a:t>
            </a:r>
          </a:p>
          <a:p>
            <a:pPr algn="ctr" marL="433866" indent="-216933" lvl="1">
              <a:lnSpc>
                <a:spcPts val="2773"/>
              </a:lnSpc>
              <a:buFont typeface="Arial"/>
              <a:buChar char="•"/>
            </a:pPr>
            <a:r>
              <a:rPr lang="en-US" sz="2009" spc="196">
                <a:solidFill>
                  <a:srgbClr val="000000"/>
                </a:solidFill>
                <a:latin typeface="DM Sans"/>
                <a:ea typeface="DM Sans"/>
                <a:cs typeface="DM Sans"/>
                <a:sym typeface="DM Sans"/>
              </a:rPr>
              <a:t>Our curriculum is creative and different from others.</a:t>
            </a:r>
          </a:p>
          <a:p>
            <a:pPr algn="ctr" marL="433866" indent="-216933" lvl="1">
              <a:lnSpc>
                <a:spcPts val="2773"/>
              </a:lnSpc>
              <a:buFont typeface="Arial"/>
              <a:buChar char="•"/>
            </a:pPr>
            <a:r>
              <a:rPr lang="en-US" sz="2009" spc="196">
                <a:solidFill>
                  <a:srgbClr val="000000"/>
                </a:solidFill>
                <a:latin typeface="DM Sans"/>
                <a:ea typeface="DM Sans"/>
                <a:cs typeface="DM Sans"/>
                <a:sym typeface="DM Sans"/>
              </a:rPr>
              <a:t>We get good support from the community around us.</a:t>
            </a:r>
          </a:p>
          <a:p>
            <a:pPr algn="ctr" marL="433866" indent="-216933" lvl="1">
              <a:lnSpc>
                <a:spcPts val="2773"/>
              </a:lnSpc>
              <a:spcBef>
                <a:spcPct val="0"/>
              </a:spcBef>
              <a:buFont typeface="Arial"/>
              <a:buChar char="•"/>
            </a:pPr>
            <a:r>
              <a:rPr lang="en-US" sz="2009" spc="196">
                <a:solidFill>
                  <a:srgbClr val="000000"/>
                </a:solidFill>
                <a:latin typeface="DM Sans"/>
                <a:ea typeface="DM Sans"/>
                <a:cs typeface="DM Sans"/>
                <a:sym typeface="DM Sans"/>
              </a:rPr>
              <a:t>We offer flexible classes, both online and offline.</a:t>
            </a:r>
          </a:p>
          <a:p>
            <a:pPr algn="ctr" marL="0" indent="0" lvl="0">
              <a:lnSpc>
                <a:spcPts val="2773"/>
              </a:lnSpc>
              <a:spcBef>
                <a:spcPct val="0"/>
              </a:spcBef>
            </a:pPr>
          </a:p>
        </p:txBody>
      </p:sp>
      <p:grpSp>
        <p:nvGrpSpPr>
          <p:cNvPr name="Group 19" id="19"/>
          <p:cNvGrpSpPr/>
          <p:nvPr/>
        </p:nvGrpSpPr>
        <p:grpSpPr>
          <a:xfrm rot="0">
            <a:off x="12038720" y="5504949"/>
            <a:ext cx="3005782" cy="584332"/>
            <a:chOff x="0" y="0"/>
            <a:chExt cx="791646" cy="153898"/>
          </a:xfrm>
        </p:grpSpPr>
        <p:sp>
          <p:nvSpPr>
            <p:cNvPr name="Freeform 20" id="20"/>
            <p:cNvSpPr/>
            <p:nvPr/>
          </p:nvSpPr>
          <p:spPr>
            <a:xfrm flipH="false" flipV="false" rot="0">
              <a:off x="0" y="0"/>
              <a:ext cx="791646" cy="153898"/>
            </a:xfrm>
            <a:custGeom>
              <a:avLst/>
              <a:gdLst/>
              <a:ahLst/>
              <a:cxnLst/>
              <a:rect r="r" b="b" t="t" l="l"/>
              <a:pathLst>
                <a:path h="153898" w="791646">
                  <a:moveTo>
                    <a:pt x="76949" y="0"/>
                  </a:moveTo>
                  <a:lnTo>
                    <a:pt x="714697" y="0"/>
                  </a:lnTo>
                  <a:cubicBezTo>
                    <a:pt x="735105" y="0"/>
                    <a:pt x="754678" y="8107"/>
                    <a:pt x="769108" y="22538"/>
                  </a:cubicBezTo>
                  <a:cubicBezTo>
                    <a:pt x="783539" y="36969"/>
                    <a:pt x="791646" y="56541"/>
                    <a:pt x="791646" y="76949"/>
                  </a:cubicBezTo>
                  <a:lnTo>
                    <a:pt x="791646" y="76949"/>
                  </a:lnTo>
                  <a:cubicBezTo>
                    <a:pt x="791646" y="119447"/>
                    <a:pt x="757195" y="153898"/>
                    <a:pt x="714697" y="153898"/>
                  </a:cubicBezTo>
                  <a:lnTo>
                    <a:pt x="76949" y="153898"/>
                  </a:lnTo>
                  <a:cubicBezTo>
                    <a:pt x="56541" y="153898"/>
                    <a:pt x="36969" y="145791"/>
                    <a:pt x="22538" y="131360"/>
                  </a:cubicBezTo>
                  <a:cubicBezTo>
                    <a:pt x="8107" y="116930"/>
                    <a:pt x="0" y="97357"/>
                    <a:pt x="0" y="76949"/>
                  </a:cubicBezTo>
                  <a:lnTo>
                    <a:pt x="0" y="76949"/>
                  </a:lnTo>
                  <a:cubicBezTo>
                    <a:pt x="0" y="56541"/>
                    <a:pt x="8107" y="36969"/>
                    <a:pt x="22538" y="22538"/>
                  </a:cubicBezTo>
                  <a:cubicBezTo>
                    <a:pt x="36969" y="8107"/>
                    <a:pt x="56541" y="0"/>
                    <a:pt x="76949" y="0"/>
                  </a:cubicBezTo>
                  <a:close/>
                </a:path>
              </a:pathLst>
            </a:custGeom>
            <a:solidFill>
              <a:srgbClr val="FFD589"/>
            </a:solidFill>
          </p:spPr>
        </p:sp>
        <p:sp>
          <p:nvSpPr>
            <p:cNvPr name="TextBox 21" id="21"/>
            <p:cNvSpPr txBox="true"/>
            <p:nvPr/>
          </p:nvSpPr>
          <p:spPr>
            <a:xfrm>
              <a:off x="0" y="-38100"/>
              <a:ext cx="791646" cy="191998"/>
            </a:xfrm>
            <a:prstGeom prst="rect">
              <a:avLst/>
            </a:prstGeom>
          </p:spPr>
          <p:txBody>
            <a:bodyPr anchor="ctr" rtlCol="false" tIns="50800" lIns="50800" bIns="50800" rIns="50800"/>
            <a:lstStyle/>
            <a:p>
              <a:pPr algn="ctr">
                <a:lnSpc>
                  <a:spcPts val="2943"/>
                </a:lnSpc>
              </a:pPr>
            </a:p>
          </p:txBody>
        </p:sp>
      </p:grpSp>
      <p:grpSp>
        <p:nvGrpSpPr>
          <p:cNvPr name="Group 22" id="22"/>
          <p:cNvGrpSpPr/>
          <p:nvPr/>
        </p:nvGrpSpPr>
        <p:grpSpPr>
          <a:xfrm rot="0">
            <a:off x="4084091" y="218395"/>
            <a:ext cx="3519813" cy="577263"/>
            <a:chOff x="0" y="0"/>
            <a:chExt cx="927029" cy="152036"/>
          </a:xfrm>
        </p:grpSpPr>
        <p:sp>
          <p:nvSpPr>
            <p:cNvPr name="Freeform 23" id="23"/>
            <p:cNvSpPr/>
            <p:nvPr/>
          </p:nvSpPr>
          <p:spPr>
            <a:xfrm flipH="false" flipV="false" rot="0">
              <a:off x="0" y="0"/>
              <a:ext cx="927029" cy="152036"/>
            </a:xfrm>
            <a:custGeom>
              <a:avLst/>
              <a:gdLst/>
              <a:ahLst/>
              <a:cxnLst/>
              <a:rect r="r" b="b" t="t" l="l"/>
              <a:pathLst>
                <a:path h="152036" w="927029">
                  <a:moveTo>
                    <a:pt x="76018" y="0"/>
                  </a:moveTo>
                  <a:lnTo>
                    <a:pt x="851011" y="0"/>
                  </a:lnTo>
                  <a:cubicBezTo>
                    <a:pt x="892995" y="0"/>
                    <a:pt x="927029" y="34035"/>
                    <a:pt x="927029" y="76018"/>
                  </a:cubicBezTo>
                  <a:lnTo>
                    <a:pt x="927029" y="76018"/>
                  </a:lnTo>
                  <a:cubicBezTo>
                    <a:pt x="927029" y="96179"/>
                    <a:pt x="919020" y="115515"/>
                    <a:pt x="904764" y="129771"/>
                  </a:cubicBezTo>
                  <a:cubicBezTo>
                    <a:pt x="890508" y="144027"/>
                    <a:pt x="871172" y="152036"/>
                    <a:pt x="851011" y="152036"/>
                  </a:cubicBezTo>
                  <a:lnTo>
                    <a:pt x="76018" y="152036"/>
                  </a:lnTo>
                  <a:cubicBezTo>
                    <a:pt x="34035" y="152036"/>
                    <a:pt x="0" y="118002"/>
                    <a:pt x="0" y="76018"/>
                  </a:cubicBezTo>
                  <a:lnTo>
                    <a:pt x="0" y="76018"/>
                  </a:lnTo>
                  <a:cubicBezTo>
                    <a:pt x="0" y="34035"/>
                    <a:pt x="34035" y="0"/>
                    <a:pt x="76018" y="0"/>
                  </a:cubicBezTo>
                  <a:close/>
                </a:path>
              </a:pathLst>
            </a:custGeom>
            <a:gradFill rotWithShape="true">
              <a:gsLst>
                <a:gs pos="0">
                  <a:srgbClr val="CDFFD8">
                    <a:alpha val="100000"/>
                  </a:srgbClr>
                </a:gs>
                <a:gs pos="100000">
                  <a:srgbClr val="94B9FF">
                    <a:alpha val="100000"/>
                  </a:srgbClr>
                </a:gs>
              </a:gsLst>
              <a:lin ang="0"/>
            </a:gradFill>
          </p:spPr>
        </p:sp>
        <p:sp>
          <p:nvSpPr>
            <p:cNvPr name="TextBox 24" id="24"/>
            <p:cNvSpPr txBox="true"/>
            <p:nvPr/>
          </p:nvSpPr>
          <p:spPr>
            <a:xfrm>
              <a:off x="0" y="-38100"/>
              <a:ext cx="927029" cy="190136"/>
            </a:xfrm>
            <a:prstGeom prst="rect">
              <a:avLst/>
            </a:prstGeom>
          </p:spPr>
          <p:txBody>
            <a:bodyPr anchor="ctr" rtlCol="false" tIns="50800" lIns="50800" bIns="50800" rIns="50800"/>
            <a:lstStyle/>
            <a:p>
              <a:pPr algn="ctr">
                <a:lnSpc>
                  <a:spcPts val="2943"/>
                </a:lnSpc>
              </a:pPr>
            </a:p>
          </p:txBody>
        </p:sp>
      </p:grpSp>
      <p:sp>
        <p:nvSpPr>
          <p:cNvPr name="TextBox 25" id="25"/>
          <p:cNvSpPr txBox="true"/>
          <p:nvPr/>
        </p:nvSpPr>
        <p:spPr>
          <a:xfrm rot="0">
            <a:off x="4596566" y="170770"/>
            <a:ext cx="2494864" cy="552526"/>
          </a:xfrm>
          <a:prstGeom prst="rect">
            <a:avLst/>
          </a:prstGeom>
        </p:spPr>
        <p:txBody>
          <a:bodyPr anchor="t" rtlCol="false" tIns="0" lIns="0" bIns="0" rIns="0">
            <a:spAutoFit/>
          </a:bodyPr>
          <a:lstStyle/>
          <a:p>
            <a:pPr algn="ctr" marL="0" indent="0" lvl="0">
              <a:lnSpc>
                <a:spcPts val="4595"/>
              </a:lnSpc>
              <a:spcBef>
                <a:spcPct val="0"/>
              </a:spcBef>
            </a:pPr>
            <a:r>
              <a:rPr lang="en-US" b="true" sz="3329" spc="326">
                <a:solidFill>
                  <a:srgbClr val="000000"/>
                </a:solidFill>
                <a:latin typeface="DM Sans Bold"/>
                <a:ea typeface="DM Sans Bold"/>
                <a:cs typeface="DM Sans Bold"/>
                <a:sym typeface="DM Sans Bold"/>
              </a:rPr>
              <a:t>Strengths</a:t>
            </a:r>
          </a:p>
        </p:txBody>
      </p:sp>
      <p:sp>
        <p:nvSpPr>
          <p:cNvPr name="TextBox 26" id="26"/>
          <p:cNvSpPr txBox="true"/>
          <p:nvPr/>
        </p:nvSpPr>
        <p:spPr>
          <a:xfrm rot="0">
            <a:off x="11603320" y="5500574"/>
            <a:ext cx="3876580" cy="552526"/>
          </a:xfrm>
          <a:prstGeom prst="rect">
            <a:avLst/>
          </a:prstGeom>
        </p:spPr>
        <p:txBody>
          <a:bodyPr anchor="t" rtlCol="false" tIns="0" lIns="0" bIns="0" rIns="0">
            <a:spAutoFit/>
          </a:bodyPr>
          <a:lstStyle/>
          <a:p>
            <a:pPr algn="ctr" marL="0" indent="0" lvl="0">
              <a:lnSpc>
                <a:spcPts val="4595"/>
              </a:lnSpc>
              <a:spcBef>
                <a:spcPct val="0"/>
              </a:spcBef>
            </a:pPr>
            <a:r>
              <a:rPr lang="en-US" b="true" sz="3329" spc="326">
                <a:solidFill>
                  <a:srgbClr val="000000"/>
                </a:solidFill>
                <a:latin typeface="DM Sans Bold"/>
                <a:ea typeface="DM Sans Bold"/>
                <a:cs typeface="DM Sans Bold"/>
                <a:sym typeface="DM Sans Bold"/>
              </a:rPr>
              <a:t>Threats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2DEED"/>
        </a:solidFill>
      </p:bgPr>
    </p:bg>
    <p:spTree>
      <p:nvGrpSpPr>
        <p:cNvPr id="1" name=""/>
        <p:cNvGrpSpPr/>
        <p:nvPr/>
      </p:nvGrpSpPr>
      <p:grpSpPr>
        <a:xfrm>
          <a:off x="0" y="0"/>
          <a:ext cx="0" cy="0"/>
          <a:chOff x="0" y="0"/>
          <a:chExt cx="0" cy="0"/>
        </a:xfrm>
      </p:grpSpPr>
      <p:sp>
        <p:nvSpPr>
          <p:cNvPr name="Freeform 2" id="2"/>
          <p:cNvSpPr/>
          <p:nvPr/>
        </p:nvSpPr>
        <p:spPr>
          <a:xfrm flipH="false" flipV="false" rot="0">
            <a:off x="6370794" y="1028700"/>
            <a:ext cx="5546411" cy="4316116"/>
          </a:xfrm>
          <a:custGeom>
            <a:avLst/>
            <a:gdLst/>
            <a:ahLst/>
            <a:cxnLst/>
            <a:rect r="r" b="b" t="t" l="l"/>
            <a:pathLst>
              <a:path h="4316116" w="5546411">
                <a:moveTo>
                  <a:pt x="0" y="0"/>
                </a:moveTo>
                <a:lnTo>
                  <a:pt x="5546412" y="0"/>
                </a:lnTo>
                <a:lnTo>
                  <a:pt x="5546412" y="4316116"/>
                </a:lnTo>
                <a:lnTo>
                  <a:pt x="0" y="431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6870" y="5298529"/>
            <a:ext cx="15794260" cy="1237489"/>
          </a:xfrm>
          <a:prstGeom prst="rect">
            <a:avLst/>
          </a:prstGeom>
        </p:spPr>
        <p:txBody>
          <a:bodyPr anchor="t" rtlCol="false" tIns="0" lIns="0" bIns="0" rIns="0">
            <a:spAutoFit/>
          </a:bodyPr>
          <a:lstStyle/>
          <a:p>
            <a:pPr algn="ctr" marL="0" indent="0" lvl="0">
              <a:lnSpc>
                <a:spcPts val="9245"/>
              </a:lnSpc>
              <a:spcBef>
                <a:spcPct val="0"/>
              </a:spcBef>
            </a:pPr>
            <a:r>
              <a:rPr lang="en-US" sz="6699" spc="381">
                <a:solidFill>
                  <a:srgbClr val="FFFFFF"/>
                </a:solidFill>
                <a:latin typeface="Codec Pro"/>
                <a:ea typeface="Codec Pro"/>
                <a:cs typeface="Codec Pro"/>
                <a:sym typeface="Codec Pro"/>
              </a:rPr>
              <a:t>SMART BUSINESS OBJECTIVES </a:t>
            </a:r>
          </a:p>
        </p:txBody>
      </p:sp>
      <p:sp>
        <p:nvSpPr>
          <p:cNvPr name="Freeform 4" id="4"/>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72254" y="785502"/>
            <a:ext cx="5761377" cy="1389439"/>
            <a:chOff x="0" y="0"/>
            <a:chExt cx="1517400" cy="365943"/>
          </a:xfrm>
        </p:grpSpPr>
        <p:sp>
          <p:nvSpPr>
            <p:cNvPr name="Freeform 3" id="3"/>
            <p:cNvSpPr/>
            <p:nvPr/>
          </p:nvSpPr>
          <p:spPr>
            <a:xfrm flipH="false" flipV="false" rot="0">
              <a:off x="0" y="0"/>
              <a:ext cx="1517400" cy="365943"/>
            </a:xfrm>
            <a:custGeom>
              <a:avLst/>
              <a:gdLst/>
              <a:ahLst/>
              <a:cxnLst/>
              <a:rect r="r" b="b" t="t" l="l"/>
              <a:pathLst>
                <a:path h="365943" w="1517400">
                  <a:moveTo>
                    <a:pt x="0" y="0"/>
                  </a:moveTo>
                  <a:lnTo>
                    <a:pt x="1517400" y="0"/>
                  </a:lnTo>
                  <a:lnTo>
                    <a:pt x="1517400" y="365943"/>
                  </a:lnTo>
                  <a:lnTo>
                    <a:pt x="0" y="365943"/>
                  </a:lnTo>
                  <a:close/>
                </a:path>
              </a:pathLst>
            </a:custGeom>
            <a:solidFill>
              <a:srgbClr val="C2DEED"/>
            </a:solidFill>
            <a:ln cap="sq">
              <a:noFill/>
              <a:prstDash val="solid"/>
              <a:miter/>
            </a:ln>
          </p:spPr>
        </p:sp>
        <p:sp>
          <p:nvSpPr>
            <p:cNvPr name="TextBox 4" id="4"/>
            <p:cNvSpPr txBox="true"/>
            <p:nvPr/>
          </p:nvSpPr>
          <p:spPr>
            <a:xfrm>
              <a:off x="0" y="-57150"/>
              <a:ext cx="1517400"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ea typeface="DM Sans"/>
                  <a:cs typeface="DM Sans"/>
                  <a:sym typeface="DM Sans"/>
                </a:rPr>
                <a:t>SMART BUSINESS OBJECTIVES </a:t>
              </a:r>
            </a:p>
          </p:txBody>
        </p:sp>
      </p:grpSp>
      <p:grpSp>
        <p:nvGrpSpPr>
          <p:cNvPr name="Group 5" id="5"/>
          <p:cNvGrpSpPr/>
          <p:nvPr/>
        </p:nvGrpSpPr>
        <p:grpSpPr>
          <a:xfrm rot="0">
            <a:off x="13422770" y="2659475"/>
            <a:ext cx="4217192" cy="3627418"/>
            <a:chOff x="0" y="0"/>
            <a:chExt cx="5622922" cy="4836557"/>
          </a:xfrm>
        </p:grpSpPr>
        <p:grpSp>
          <p:nvGrpSpPr>
            <p:cNvPr name="Group 6" id="6"/>
            <p:cNvGrpSpPr/>
            <p:nvPr/>
          </p:nvGrpSpPr>
          <p:grpSpPr>
            <a:xfrm rot="0">
              <a:off x="2690553" y="364435"/>
              <a:ext cx="2009712" cy="3504179"/>
              <a:chOff x="0" y="0"/>
              <a:chExt cx="2822400" cy="4921200"/>
            </a:xfrm>
          </p:grpSpPr>
          <p:sp>
            <p:nvSpPr>
              <p:cNvPr name="Freeform 7" id="7"/>
              <p:cNvSpPr/>
              <p:nvPr/>
            </p:nvSpPr>
            <p:spPr>
              <a:xfrm flipH="false" flipV="false" rot="0">
                <a:off x="0" y="0"/>
                <a:ext cx="2822194" cy="4921250"/>
              </a:xfrm>
              <a:custGeom>
                <a:avLst/>
                <a:gdLst/>
                <a:ahLst/>
                <a:cxnLst/>
                <a:rect r="r" b="b" t="t" l="l"/>
                <a:pathLst>
                  <a:path h="4921250" w="2822194">
                    <a:moveTo>
                      <a:pt x="1940560" y="4921250"/>
                    </a:moveTo>
                    <a:cubicBezTo>
                      <a:pt x="1787398" y="4822444"/>
                      <a:pt x="1627378" y="4730496"/>
                      <a:pt x="1460500" y="4648835"/>
                    </a:cubicBezTo>
                    <a:cubicBezTo>
                      <a:pt x="1286891" y="4567047"/>
                      <a:pt x="1106424" y="4492117"/>
                      <a:pt x="919226" y="4424045"/>
                    </a:cubicBezTo>
                    <a:cubicBezTo>
                      <a:pt x="755777" y="4366133"/>
                      <a:pt x="585597" y="4315079"/>
                      <a:pt x="411988" y="4274185"/>
                    </a:cubicBezTo>
                    <a:cubicBezTo>
                      <a:pt x="275844" y="4240149"/>
                      <a:pt x="139573" y="4209415"/>
                      <a:pt x="3429" y="4185666"/>
                    </a:cubicBezTo>
                    <a:cubicBezTo>
                      <a:pt x="0" y="2932303"/>
                      <a:pt x="0" y="2932303"/>
                      <a:pt x="0" y="2932303"/>
                    </a:cubicBezTo>
                    <a:cubicBezTo>
                      <a:pt x="6858" y="2935732"/>
                      <a:pt x="10160" y="2939161"/>
                      <a:pt x="17018" y="2942463"/>
                    </a:cubicBezTo>
                    <a:cubicBezTo>
                      <a:pt x="44196" y="2959481"/>
                      <a:pt x="78359" y="2973070"/>
                      <a:pt x="108966" y="2986786"/>
                    </a:cubicBezTo>
                    <a:cubicBezTo>
                      <a:pt x="143002" y="3000375"/>
                      <a:pt x="177038" y="3007233"/>
                      <a:pt x="211074" y="3014091"/>
                    </a:cubicBezTo>
                    <a:cubicBezTo>
                      <a:pt x="245110" y="3020949"/>
                      <a:pt x="282575" y="3024251"/>
                      <a:pt x="316611" y="3024251"/>
                    </a:cubicBezTo>
                    <a:cubicBezTo>
                      <a:pt x="398272" y="3024251"/>
                      <a:pt x="476631" y="3007233"/>
                      <a:pt x="548132" y="2976626"/>
                    </a:cubicBezTo>
                    <a:cubicBezTo>
                      <a:pt x="619633" y="2949321"/>
                      <a:pt x="680974" y="2905125"/>
                      <a:pt x="735330" y="2850642"/>
                    </a:cubicBezTo>
                    <a:cubicBezTo>
                      <a:pt x="789686" y="2796159"/>
                      <a:pt x="830707" y="2734818"/>
                      <a:pt x="861314" y="2663317"/>
                    </a:cubicBezTo>
                    <a:cubicBezTo>
                      <a:pt x="891921" y="2591816"/>
                      <a:pt x="908939" y="2513457"/>
                      <a:pt x="905637" y="2435098"/>
                    </a:cubicBezTo>
                    <a:cubicBezTo>
                      <a:pt x="905637" y="2356739"/>
                      <a:pt x="892048" y="2278380"/>
                      <a:pt x="858012" y="2206879"/>
                    </a:cubicBezTo>
                    <a:cubicBezTo>
                      <a:pt x="830834" y="2138807"/>
                      <a:pt x="786511" y="2074037"/>
                      <a:pt x="732028" y="2022983"/>
                    </a:cubicBezTo>
                    <a:cubicBezTo>
                      <a:pt x="677545" y="1968500"/>
                      <a:pt x="616331" y="1927606"/>
                      <a:pt x="544830" y="1896999"/>
                    </a:cubicBezTo>
                    <a:cubicBezTo>
                      <a:pt x="473329" y="1866392"/>
                      <a:pt x="394970" y="1852676"/>
                      <a:pt x="316738" y="1852676"/>
                    </a:cubicBezTo>
                    <a:cubicBezTo>
                      <a:pt x="279273" y="1852676"/>
                      <a:pt x="245237" y="1856105"/>
                      <a:pt x="207772" y="1862836"/>
                    </a:cubicBezTo>
                    <a:cubicBezTo>
                      <a:pt x="173736" y="1869694"/>
                      <a:pt x="139700" y="1879854"/>
                      <a:pt x="105664" y="1890141"/>
                    </a:cubicBezTo>
                    <a:cubicBezTo>
                      <a:pt x="75057" y="1903730"/>
                      <a:pt x="44323" y="1917446"/>
                      <a:pt x="13716" y="1937766"/>
                    </a:cubicBezTo>
                    <a:cubicBezTo>
                      <a:pt x="10287" y="1937766"/>
                      <a:pt x="6858" y="1941195"/>
                      <a:pt x="127" y="1944624"/>
                    </a:cubicBezTo>
                    <a:cubicBezTo>
                      <a:pt x="0" y="664083"/>
                      <a:pt x="0" y="664083"/>
                      <a:pt x="0" y="664083"/>
                    </a:cubicBezTo>
                    <a:cubicBezTo>
                      <a:pt x="187198" y="640207"/>
                      <a:pt x="374523" y="602742"/>
                      <a:pt x="561721" y="551688"/>
                    </a:cubicBezTo>
                    <a:cubicBezTo>
                      <a:pt x="738759" y="507365"/>
                      <a:pt x="919226" y="449580"/>
                      <a:pt x="1096264" y="381381"/>
                    </a:cubicBezTo>
                    <a:cubicBezTo>
                      <a:pt x="1252855" y="323469"/>
                      <a:pt x="1406144" y="251968"/>
                      <a:pt x="1559306" y="177038"/>
                    </a:cubicBezTo>
                    <a:cubicBezTo>
                      <a:pt x="1671701" y="122555"/>
                      <a:pt x="1780540" y="61341"/>
                      <a:pt x="1886077" y="0"/>
                    </a:cubicBezTo>
                    <a:cubicBezTo>
                      <a:pt x="1913255" y="2315845"/>
                      <a:pt x="1913255" y="2315845"/>
                      <a:pt x="1913255" y="2315845"/>
                    </a:cubicBezTo>
                    <a:cubicBezTo>
                      <a:pt x="1988185" y="2193290"/>
                      <a:pt x="1988185" y="2193290"/>
                      <a:pt x="1988185" y="2193290"/>
                    </a:cubicBezTo>
                    <a:cubicBezTo>
                      <a:pt x="1991614" y="2189861"/>
                      <a:pt x="1995043" y="2183130"/>
                      <a:pt x="1998345" y="2176272"/>
                    </a:cubicBezTo>
                    <a:cubicBezTo>
                      <a:pt x="2001647" y="2169414"/>
                      <a:pt x="2008505" y="2166112"/>
                      <a:pt x="2011934" y="2159254"/>
                    </a:cubicBezTo>
                    <a:cubicBezTo>
                      <a:pt x="2015363" y="2155825"/>
                      <a:pt x="2018792" y="2149094"/>
                      <a:pt x="2025523" y="2142236"/>
                    </a:cubicBezTo>
                    <a:cubicBezTo>
                      <a:pt x="2028952" y="2138807"/>
                      <a:pt x="2035683" y="2132076"/>
                      <a:pt x="2039112" y="2128647"/>
                    </a:cubicBezTo>
                    <a:cubicBezTo>
                      <a:pt x="2059559" y="2104771"/>
                      <a:pt x="2083435" y="2084324"/>
                      <a:pt x="2107184" y="2067306"/>
                    </a:cubicBezTo>
                    <a:cubicBezTo>
                      <a:pt x="2130933" y="2050288"/>
                      <a:pt x="2154809" y="2036699"/>
                      <a:pt x="2185543" y="2022983"/>
                    </a:cubicBezTo>
                    <a:cubicBezTo>
                      <a:pt x="2212721" y="2009394"/>
                      <a:pt x="2240026" y="2002536"/>
                      <a:pt x="2270633" y="1995678"/>
                    </a:cubicBezTo>
                    <a:cubicBezTo>
                      <a:pt x="2301240" y="1988820"/>
                      <a:pt x="2331974" y="1985518"/>
                      <a:pt x="2366010" y="1985518"/>
                    </a:cubicBezTo>
                    <a:cubicBezTo>
                      <a:pt x="2427351" y="1985518"/>
                      <a:pt x="2485136" y="1995678"/>
                      <a:pt x="2539619" y="2019554"/>
                    </a:cubicBezTo>
                    <a:cubicBezTo>
                      <a:pt x="2594102" y="2040001"/>
                      <a:pt x="2641727" y="2074037"/>
                      <a:pt x="2686050" y="2114931"/>
                    </a:cubicBezTo>
                    <a:cubicBezTo>
                      <a:pt x="2726944" y="2155825"/>
                      <a:pt x="2760980" y="2203450"/>
                      <a:pt x="2784729" y="2257933"/>
                    </a:cubicBezTo>
                    <a:cubicBezTo>
                      <a:pt x="2808478" y="2312416"/>
                      <a:pt x="2822194" y="2370328"/>
                      <a:pt x="2822194" y="2431669"/>
                    </a:cubicBezTo>
                    <a:cubicBezTo>
                      <a:pt x="2822194" y="2489581"/>
                      <a:pt x="2812034" y="2547493"/>
                      <a:pt x="2788158" y="2605405"/>
                    </a:cubicBezTo>
                    <a:cubicBezTo>
                      <a:pt x="2767711" y="2656459"/>
                      <a:pt x="2737104" y="2704211"/>
                      <a:pt x="2696210" y="2748407"/>
                    </a:cubicBezTo>
                    <a:cubicBezTo>
                      <a:pt x="2655316" y="2789301"/>
                      <a:pt x="2607691" y="2819908"/>
                      <a:pt x="2553208" y="2843784"/>
                    </a:cubicBezTo>
                    <a:cubicBezTo>
                      <a:pt x="2498725" y="2867660"/>
                      <a:pt x="2437511" y="2881249"/>
                      <a:pt x="2376170" y="2881249"/>
                    </a:cubicBezTo>
                    <a:cubicBezTo>
                      <a:pt x="2345563" y="2881249"/>
                      <a:pt x="2311527" y="2877820"/>
                      <a:pt x="2280793" y="2871089"/>
                    </a:cubicBezTo>
                    <a:cubicBezTo>
                      <a:pt x="2253615" y="2864231"/>
                      <a:pt x="2222881" y="2854071"/>
                      <a:pt x="2195703" y="2840482"/>
                    </a:cubicBezTo>
                    <a:cubicBezTo>
                      <a:pt x="2165096" y="2830322"/>
                      <a:pt x="2137791" y="2813177"/>
                      <a:pt x="2114042" y="2796159"/>
                    </a:cubicBezTo>
                    <a:cubicBezTo>
                      <a:pt x="2090293" y="2779141"/>
                      <a:pt x="2066417" y="2758694"/>
                      <a:pt x="2045970" y="2738247"/>
                    </a:cubicBezTo>
                    <a:cubicBezTo>
                      <a:pt x="2042541" y="2731389"/>
                      <a:pt x="2035810" y="2728087"/>
                      <a:pt x="2032381" y="2721229"/>
                    </a:cubicBezTo>
                    <a:cubicBezTo>
                      <a:pt x="2025523" y="2714371"/>
                      <a:pt x="2022221" y="2711069"/>
                      <a:pt x="2018792" y="2704211"/>
                    </a:cubicBezTo>
                    <a:cubicBezTo>
                      <a:pt x="2011934" y="2700782"/>
                      <a:pt x="2008632" y="2694051"/>
                      <a:pt x="2005203" y="2687193"/>
                    </a:cubicBezTo>
                    <a:cubicBezTo>
                      <a:pt x="2001774" y="2683764"/>
                      <a:pt x="1998345" y="2677033"/>
                      <a:pt x="1991614" y="2670175"/>
                    </a:cubicBezTo>
                    <a:cubicBezTo>
                      <a:pt x="1916684" y="2547620"/>
                      <a:pt x="1916684" y="2547620"/>
                      <a:pt x="1916684" y="2547620"/>
                    </a:cubicBezTo>
                    <a:lnTo>
                      <a:pt x="1940560" y="4921250"/>
                    </a:lnTo>
                    <a:close/>
                  </a:path>
                </a:pathLst>
              </a:custGeom>
              <a:solidFill>
                <a:srgbClr val="F4C303"/>
              </a:solidFill>
            </p:spPr>
          </p:sp>
        </p:grpSp>
        <p:grpSp>
          <p:nvGrpSpPr>
            <p:cNvPr name="Group 8" id="8"/>
            <p:cNvGrpSpPr/>
            <p:nvPr/>
          </p:nvGrpSpPr>
          <p:grpSpPr>
            <a:xfrm rot="0">
              <a:off x="0" y="888908"/>
              <a:ext cx="1774391" cy="3662598"/>
              <a:chOff x="0" y="0"/>
              <a:chExt cx="2491920" cy="5143680"/>
            </a:xfrm>
          </p:grpSpPr>
          <p:sp>
            <p:nvSpPr>
              <p:cNvPr name="Freeform 9" id="9"/>
              <p:cNvSpPr/>
              <p:nvPr/>
            </p:nvSpPr>
            <p:spPr>
              <a:xfrm flipH="false" flipV="false" rot="0">
                <a:off x="-254" y="0"/>
                <a:ext cx="2492248" cy="5143627"/>
              </a:xfrm>
              <a:custGeom>
                <a:avLst/>
                <a:gdLst/>
                <a:ahLst/>
                <a:cxnLst/>
                <a:rect r="r" b="b" t="t" l="l"/>
                <a:pathLst>
                  <a:path h="5143627" w="2492248">
                    <a:moveTo>
                      <a:pt x="1567434" y="5143627"/>
                    </a:moveTo>
                    <a:cubicBezTo>
                      <a:pt x="1557274" y="5116322"/>
                      <a:pt x="1550416" y="5089144"/>
                      <a:pt x="1540256" y="5061839"/>
                    </a:cubicBezTo>
                    <a:cubicBezTo>
                      <a:pt x="1513078" y="4976622"/>
                      <a:pt x="1489202" y="4881245"/>
                      <a:pt x="1468882" y="4775708"/>
                    </a:cubicBezTo>
                    <a:cubicBezTo>
                      <a:pt x="1455293" y="4697349"/>
                      <a:pt x="1438275" y="4612259"/>
                      <a:pt x="1428115" y="4527042"/>
                    </a:cubicBezTo>
                    <a:cubicBezTo>
                      <a:pt x="1417955" y="4462272"/>
                      <a:pt x="1414526" y="4411218"/>
                      <a:pt x="1411097" y="4390771"/>
                    </a:cubicBezTo>
                    <a:cubicBezTo>
                      <a:pt x="1407668" y="4370324"/>
                      <a:pt x="1407668" y="4370324"/>
                      <a:pt x="1407668" y="4370324"/>
                    </a:cubicBezTo>
                    <a:cubicBezTo>
                      <a:pt x="1397508" y="4319270"/>
                      <a:pt x="1387221" y="4261358"/>
                      <a:pt x="1377061" y="4193159"/>
                    </a:cubicBezTo>
                    <a:cubicBezTo>
                      <a:pt x="1373632" y="4145407"/>
                      <a:pt x="1373632" y="4145407"/>
                      <a:pt x="1373632" y="4145407"/>
                    </a:cubicBezTo>
                    <a:cubicBezTo>
                      <a:pt x="1363472" y="4094353"/>
                      <a:pt x="1356614" y="4039870"/>
                      <a:pt x="1349883" y="3985260"/>
                    </a:cubicBezTo>
                    <a:cubicBezTo>
                      <a:pt x="1336294" y="3903472"/>
                      <a:pt x="1322705" y="3831971"/>
                      <a:pt x="1305687" y="3770630"/>
                    </a:cubicBezTo>
                    <a:cubicBezTo>
                      <a:pt x="1288669" y="3688842"/>
                      <a:pt x="1268349" y="3620770"/>
                      <a:pt x="1244473" y="3559429"/>
                    </a:cubicBezTo>
                    <a:cubicBezTo>
                      <a:pt x="1230884" y="3521964"/>
                      <a:pt x="1193419" y="3474212"/>
                      <a:pt x="1139063" y="3423158"/>
                    </a:cubicBezTo>
                    <a:cubicBezTo>
                      <a:pt x="1094867" y="3378835"/>
                      <a:pt x="1033653" y="3334639"/>
                      <a:pt x="965708" y="3280029"/>
                    </a:cubicBezTo>
                    <a:cubicBezTo>
                      <a:pt x="911352" y="3242564"/>
                      <a:pt x="850138" y="3201670"/>
                      <a:pt x="778764" y="3154045"/>
                    </a:cubicBezTo>
                    <a:cubicBezTo>
                      <a:pt x="744728" y="3130169"/>
                      <a:pt x="710819" y="3109722"/>
                      <a:pt x="683514" y="3089275"/>
                    </a:cubicBezTo>
                    <a:cubicBezTo>
                      <a:pt x="642747" y="3065399"/>
                      <a:pt x="642747" y="3065399"/>
                      <a:pt x="642747" y="3065399"/>
                    </a:cubicBezTo>
                    <a:cubicBezTo>
                      <a:pt x="479552" y="2956433"/>
                      <a:pt x="350393" y="2867787"/>
                      <a:pt x="255143" y="2779268"/>
                    </a:cubicBezTo>
                    <a:cubicBezTo>
                      <a:pt x="163322" y="2690749"/>
                      <a:pt x="105537" y="2602103"/>
                      <a:pt x="71501" y="2493137"/>
                    </a:cubicBezTo>
                    <a:cubicBezTo>
                      <a:pt x="34163" y="2384171"/>
                      <a:pt x="13716" y="2244471"/>
                      <a:pt x="6858" y="2043430"/>
                    </a:cubicBezTo>
                    <a:cubicBezTo>
                      <a:pt x="0" y="1859534"/>
                      <a:pt x="6858" y="1627886"/>
                      <a:pt x="10287" y="1331468"/>
                    </a:cubicBezTo>
                    <a:cubicBezTo>
                      <a:pt x="13716" y="1290574"/>
                      <a:pt x="13716" y="1290574"/>
                      <a:pt x="13716" y="1290574"/>
                    </a:cubicBezTo>
                    <a:cubicBezTo>
                      <a:pt x="17145" y="1004443"/>
                      <a:pt x="102108" y="759206"/>
                      <a:pt x="261874" y="561594"/>
                    </a:cubicBezTo>
                    <a:cubicBezTo>
                      <a:pt x="387604" y="401447"/>
                      <a:pt x="567817" y="272034"/>
                      <a:pt x="792226" y="176657"/>
                    </a:cubicBezTo>
                    <a:cubicBezTo>
                      <a:pt x="958850" y="108585"/>
                      <a:pt x="1142365" y="57404"/>
                      <a:pt x="1343025" y="26797"/>
                    </a:cubicBezTo>
                    <a:cubicBezTo>
                      <a:pt x="1472311" y="6858"/>
                      <a:pt x="1570863" y="3429"/>
                      <a:pt x="1615059" y="0"/>
                    </a:cubicBezTo>
                    <a:cubicBezTo>
                      <a:pt x="1601470" y="1566926"/>
                      <a:pt x="1601470" y="1566926"/>
                      <a:pt x="1601470" y="1566926"/>
                    </a:cubicBezTo>
                    <a:cubicBezTo>
                      <a:pt x="1679702" y="1454531"/>
                      <a:pt x="1679702" y="1454531"/>
                      <a:pt x="1679702" y="1454531"/>
                    </a:cubicBezTo>
                    <a:cubicBezTo>
                      <a:pt x="1683131" y="1451102"/>
                      <a:pt x="1686560" y="1444371"/>
                      <a:pt x="1689862" y="1440942"/>
                    </a:cubicBezTo>
                    <a:cubicBezTo>
                      <a:pt x="1693291" y="1434084"/>
                      <a:pt x="1700022" y="1427353"/>
                      <a:pt x="1703451" y="1423924"/>
                    </a:cubicBezTo>
                    <a:cubicBezTo>
                      <a:pt x="1706880" y="1417066"/>
                      <a:pt x="1710309" y="1413764"/>
                      <a:pt x="1717040" y="1406906"/>
                    </a:cubicBezTo>
                    <a:cubicBezTo>
                      <a:pt x="1720469" y="1403477"/>
                      <a:pt x="1723898" y="1400048"/>
                      <a:pt x="1730629" y="1393317"/>
                    </a:cubicBezTo>
                    <a:cubicBezTo>
                      <a:pt x="1751076" y="1372870"/>
                      <a:pt x="1774825" y="1352423"/>
                      <a:pt x="1798574" y="1338834"/>
                    </a:cubicBezTo>
                    <a:cubicBezTo>
                      <a:pt x="1822323" y="1321816"/>
                      <a:pt x="1846199" y="1308227"/>
                      <a:pt x="1873377" y="1294511"/>
                    </a:cubicBezTo>
                    <a:cubicBezTo>
                      <a:pt x="1900555" y="1284351"/>
                      <a:pt x="1931162" y="1274064"/>
                      <a:pt x="1958340" y="1267206"/>
                    </a:cubicBezTo>
                    <a:cubicBezTo>
                      <a:pt x="1988947" y="1263777"/>
                      <a:pt x="2019554" y="1260348"/>
                      <a:pt x="2050161" y="1260348"/>
                    </a:cubicBezTo>
                    <a:cubicBezTo>
                      <a:pt x="2111375" y="1260348"/>
                      <a:pt x="2169160" y="1270508"/>
                      <a:pt x="2223516" y="1294384"/>
                    </a:cubicBezTo>
                    <a:cubicBezTo>
                      <a:pt x="2274570" y="1314831"/>
                      <a:pt x="2322068" y="1348867"/>
                      <a:pt x="2362962" y="1389761"/>
                    </a:cubicBezTo>
                    <a:cubicBezTo>
                      <a:pt x="2403729" y="1427226"/>
                      <a:pt x="2437765" y="1474978"/>
                      <a:pt x="2458212" y="1529461"/>
                    </a:cubicBezTo>
                    <a:cubicBezTo>
                      <a:pt x="2481961" y="1583944"/>
                      <a:pt x="2492248" y="1641856"/>
                      <a:pt x="2492248" y="1703197"/>
                    </a:cubicBezTo>
                    <a:cubicBezTo>
                      <a:pt x="2492248" y="1761109"/>
                      <a:pt x="2482088" y="1822450"/>
                      <a:pt x="2458212" y="1876933"/>
                    </a:cubicBezTo>
                    <a:cubicBezTo>
                      <a:pt x="2434336" y="1931416"/>
                      <a:pt x="2400427" y="1979168"/>
                      <a:pt x="2359660" y="2020062"/>
                    </a:cubicBezTo>
                    <a:cubicBezTo>
                      <a:pt x="2318893" y="2060956"/>
                      <a:pt x="2271268" y="2091563"/>
                      <a:pt x="2216912" y="2115439"/>
                    </a:cubicBezTo>
                    <a:cubicBezTo>
                      <a:pt x="2162556" y="2139315"/>
                      <a:pt x="2101342" y="2152904"/>
                      <a:pt x="2043557" y="2152904"/>
                    </a:cubicBezTo>
                    <a:cubicBezTo>
                      <a:pt x="2009521" y="2152904"/>
                      <a:pt x="1982343" y="2149475"/>
                      <a:pt x="1951736" y="2142744"/>
                    </a:cubicBezTo>
                    <a:cubicBezTo>
                      <a:pt x="1921129" y="2136013"/>
                      <a:pt x="1893951" y="2129155"/>
                      <a:pt x="1866773" y="2115439"/>
                    </a:cubicBezTo>
                    <a:cubicBezTo>
                      <a:pt x="1839595" y="2105279"/>
                      <a:pt x="1815719" y="2091563"/>
                      <a:pt x="1791970" y="2074545"/>
                    </a:cubicBezTo>
                    <a:cubicBezTo>
                      <a:pt x="1768221" y="2057527"/>
                      <a:pt x="1744345" y="2040509"/>
                      <a:pt x="1724025" y="2016633"/>
                    </a:cubicBezTo>
                    <a:cubicBezTo>
                      <a:pt x="1720596" y="2013204"/>
                      <a:pt x="1713865" y="2009775"/>
                      <a:pt x="1710436" y="2003044"/>
                    </a:cubicBezTo>
                    <a:cubicBezTo>
                      <a:pt x="1707007" y="1999615"/>
                      <a:pt x="1700276" y="1992884"/>
                      <a:pt x="1696847" y="1989455"/>
                    </a:cubicBezTo>
                    <a:cubicBezTo>
                      <a:pt x="1693418" y="1982597"/>
                      <a:pt x="1689989" y="1979295"/>
                      <a:pt x="1686687" y="1972437"/>
                    </a:cubicBezTo>
                    <a:cubicBezTo>
                      <a:pt x="1679829" y="1965579"/>
                      <a:pt x="1676527" y="1962277"/>
                      <a:pt x="1673098" y="1955419"/>
                    </a:cubicBezTo>
                    <a:cubicBezTo>
                      <a:pt x="1598295" y="1846453"/>
                      <a:pt x="1598295" y="1846453"/>
                      <a:pt x="1598295" y="1846453"/>
                    </a:cubicBezTo>
                    <a:lnTo>
                      <a:pt x="1567434" y="5143627"/>
                    </a:lnTo>
                    <a:close/>
                  </a:path>
                </a:pathLst>
              </a:custGeom>
              <a:solidFill>
                <a:srgbClr val="DE2B2B"/>
              </a:solidFill>
            </p:spPr>
          </p:sp>
        </p:grpSp>
        <p:grpSp>
          <p:nvGrpSpPr>
            <p:cNvPr name="Group 10" id="10"/>
            <p:cNvGrpSpPr/>
            <p:nvPr/>
          </p:nvGrpSpPr>
          <p:grpSpPr>
            <a:xfrm rot="0">
              <a:off x="4158191" y="0"/>
              <a:ext cx="1464731" cy="4288582"/>
              <a:chOff x="0" y="0"/>
              <a:chExt cx="2057040" cy="6022800"/>
            </a:xfrm>
          </p:grpSpPr>
          <p:sp>
            <p:nvSpPr>
              <p:cNvPr name="Freeform 11" id="11"/>
              <p:cNvSpPr/>
              <p:nvPr/>
            </p:nvSpPr>
            <p:spPr>
              <a:xfrm flipH="false" flipV="false" rot="0">
                <a:off x="0" y="0"/>
                <a:ext cx="2056892" cy="6022848"/>
              </a:xfrm>
              <a:custGeom>
                <a:avLst/>
                <a:gdLst/>
                <a:ahLst/>
                <a:cxnLst/>
                <a:rect r="r" b="b" t="t" l="l"/>
                <a:pathLst>
                  <a:path h="6022848" w="2056892">
                    <a:moveTo>
                      <a:pt x="618871" y="6022848"/>
                    </a:moveTo>
                    <a:cubicBezTo>
                      <a:pt x="612013" y="6022848"/>
                      <a:pt x="601853" y="6019419"/>
                      <a:pt x="595122" y="6019419"/>
                    </a:cubicBezTo>
                    <a:cubicBezTo>
                      <a:pt x="584962" y="6015990"/>
                      <a:pt x="574675" y="6009259"/>
                      <a:pt x="567944" y="6005830"/>
                    </a:cubicBezTo>
                    <a:cubicBezTo>
                      <a:pt x="557784" y="5998972"/>
                      <a:pt x="547497" y="5992241"/>
                      <a:pt x="537337" y="5985383"/>
                    </a:cubicBezTo>
                    <a:cubicBezTo>
                      <a:pt x="527177" y="5978525"/>
                      <a:pt x="520319" y="5971794"/>
                      <a:pt x="510159" y="5961507"/>
                    </a:cubicBezTo>
                    <a:cubicBezTo>
                      <a:pt x="472821" y="5927471"/>
                      <a:pt x="435356" y="5893435"/>
                      <a:pt x="394589" y="5859399"/>
                    </a:cubicBezTo>
                    <a:cubicBezTo>
                      <a:pt x="357251" y="5825363"/>
                      <a:pt x="319786" y="5791327"/>
                      <a:pt x="279019" y="5760720"/>
                    </a:cubicBezTo>
                    <a:cubicBezTo>
                      <a:pt x="241681" y="5730113"/>
                      <a:pt x="200787" y="5699379"/>
                      <a:pt x="160020" y="5668772"/>
                    </a:cubicBezTo>
                    <a:cubicBezTo>
                      <a:pt x="125984" y="5641594"/>
                      <a:pt x="92075" y="5617718"/>
                      <a:pt x="58039" y="5593842"/>
                    </a:cubicBezTo>
                    <a:cubicBezTo>
                      <a:pt x="34290" y="3503422"/>
                      <a:pt x="34290" y="3503422"/>
                      <a:pt x="34290" y="3503422"/>
                    </a:cubicBezTo>
                    <a:cubicBezTo>
                      <a:pt x="37719" y="3506851"/>
                      <a:pt x="44450" y="3510280"/>
                      <a:pt x="47879" y="3513582"/>
                    </a:cubicBezTo>
                    <a:cubicBezTo>
                      <a:pt x="78486" y="3530600"/>
                      <a:pt x="109093" y="3547618"/>
                      <a:pt x="143129" y="3557905"/>
                    </a:cubicBezTo>
                    <a:cubicBezTo>
                      <a:pt x="173736" y="3571494"/>
                      <a:pt x="211074" y="3581781"/>
                      <a:pt x="245110" y="3588512"/>
                    </a:cubicBezTo>
                    <a:cubicBezTo>
                      <a:pt x="279146" y="3595243"/>
                      <a:pt x="316484" y="3598672"/>
                      <a:pt x="350520" y="3598672"/>
                    </a:cubicBezTo>
                    <a:cubicBezTo>
                      <a:pt x="432181" y="3598672"/>
                      <a:pt x="510286" y="3581654"/>
                      <a:pt x="581787" y="3551047"/>
                    </a:cubicBezTo>
                    <a:cubicBezTo>
                      <a:pt x="653288" y="3520440"/>
                      <a:pt x="714375" y="3476117"/>
                      <a:pt x="768731" y="3425063"/>
                    </a:cubicBezTo>
                    <a:cubicBezTo>
                      <a:pt x="823087" y="3370580"/>
                      <a:pt x="863981" y="3305937"/>
                      <a:pt x="894588" y="3234436"/>
                    </a:cubicBezTo>
                    <a:cubicBezTo>
                      <a:pt x="921766" y="3162935"/>
                      <a:pt x="938784" y="3084576"/>
                      <a:pt x="935355" y="3006344"/>
                    </a:cubicBezTo>
                    <a:cubicBezTo>
                      <a:pt x="935355" y="2927985"/>
                      <a:pt x="918337" y="2849753"/>
                      <a:pt x="884301" y="2778252"/>
                    </a:cubicBezTo>
                    <a:cubicBezTo>
                      <a:pt x="853694" y="2710180"/>
                      <a:pt x="812927" y="2645410"/>
                      <a:pt x="758444" y="2594356"/>
                    </a:cubicBezTo>
                    <a:cubicBezTo>
                      <a:pt x="700659" y="2539873"/>
                      <a:pt x="639445" y="2498979"/>
                      <a:pt x="568071" y="2468372"/>
                    </a:cubicBezTo>
                    <a:cubicBezTo>
                      <a:pt x="496697" y="2437765"/>
                      <a:pt x="418465" y="2424049"/>
                      <a:pt x="340233" y="2424049"/>
                    </a:cubicBezTo>
                    <a:cubicBezTo>
                      <a:pt x="302895" y="2424049"/>
                      <a:pt x="265430" y="2427478"/>
                      <a:pt x="231394" y="2434209"/>
                    </a:cubicBezTo>
                    <a:cubicBezTo>
                      <a:pt x="197358" y="2440940"/>
                      <a:pt x="163449" y="2451227"/>
                      <a:pt x="129413" y="2461387"/>
                    </a:cubicBezTo>
                    <a:cubicBezTo>
                      <a:pt x="98806" y="2474976"/>
                      <a:pt x="68199" y="2488565"/>
                      <a:pt x="37592" y="2509012"/>
                    </a:cubicBezTo>
                    <a:cubicBezTo>
                      <a:pt x="30734" y="2512441"/>
                      <a:pt x="27432" y="2512441"/>
                      <a:pt x="24003" y="2515870"/>
                    </a:cubicBezTo>
                    <a:cubicBezTo>
                      <a:pt x="0" y="493649"/>
                      <a:pt x="0" y="493649"/>
                      <a:pt x="0" y="493649"/>
                    </a:cubicBezTo>
                    <a:cubicBezTo>
                      <a:pt x="67945" y="452755"/>
                      <a:pt x="132588" y="408559"/>
                      <a:pt x="197231" y="364236"/>
                    </a:cubicBezTo>
                    <a:cubicBezTo>
                      <a:pt x="258445" y="319913"/>
                      <a:pt x="316230" y="279146"/>
                      <a:pt x="370586" y="234823"/>
                    </a:cubicBezTo>
                    <a:cubicBezTo>
                      <a:pt x="418211" y="197358"/>
                      <a:pt x="465836" y="163322"/>
                      <a:pt x="506603" y="125857"/>
                    </a:cubicBezTo>
                    <a:cubicBezTo>
                      <a:pt x="543941" y="95250"/>
                      <a:pt x="574548" y="67945"/>
                      <a:pt x="598424" y="47498"/>
                    </a:cubicBezTo>
                    <a:cubicBezTo>
                      <a:pt x="605282" y="40640"/>
                      <a:pt x="615442" y="33909"/>
                      <a:pt x="622173" y="30480"/>
                    </a:cubicBezTo>
                    <a:cubicBezTo>
                      <a:pt x="629031" y="23622"/>
                      <a:pt x="639191" y="20320"/>
                      <a:pt x="645922" y="16891"/>
                    </a:cubicBezTo>
                    <a:cubicBezTo>
                      <a:pt x="656082" y="13462"/>
                      <a:pt x="666369" y="10033"/>
                      <a:pt x="673100" y="10033"/>
                    </a:cubicBezTo>
                    <a:cubicBezTo>
                      <a:pt x="683260" y="6604"/>
                      <a:pt x="693547" y="6604"/>
                      <a:pt x="703707" y="6604"/>
                    </a:cubicBezTo>
                    <a:cubicBezTo>
                      <a:pt x="1070991" y="0"/>
                      <a:pt x="1070991" y="0"/>
                      <a:pt x="1070991" y="0"/>
                    </a:cubicBezTo>
                    <a:cubicBezTo>
                      <a:pt x="1088009" y="0"/>
                      <a:pt x="1101598" y="0"/>
                      <a:pt x="1115187" y="3429"/>
                    </a:cubicBezTo>
                    <a:cubicBezTo>
                      <a:pt x="1128776" y="6858"/>
                      <a:pt x="1142365" y="13589"/>
                      <a:pt x="1155954" y="20447"/>
                    </a:cubicBezTo>
                    <a:cubicBezTo>
                      <a:pt x="1169543" y="27305"/>
                      <a:pt x="1179830" y="34036"/>
                      <a:pt x="1189990" y="44323"/>
                    </a:cubicBezTo>
                    <a:cubicBezTo>
                      <a:pt x="1200150" y="54610"/>
                      <a:pt x="1207008" y="64770"/>
                      <a:pt x="1217168" y="78359"/>
                    </a:cubicBezTo>
                    <a:cubicBezTo>
                      <a:pt x="1247775" y="132842"/>
                      <a:pt x="1278382" y="204343"/>
                      <a:pt x="1305560" y="289433"/>
                    </a:cubicBezTo>
                    <a:cubicBezTo>
                      <a:pt x="1336167" y="394970"/>
                      <a:pt x="1363345" y="520954"/>
                      <a:pt x="1390523" y="680974"/>
                    </a:cubicBezTo>
                    <a:cubicBezTo>
                      <a:pt x="1417701" y="854583"/>
                      <a:pt x="1441577" y="1069086"/>
                      <a:pt x="1461897" y="1317625"/>
                    </a:cubicBezTo>
                    <a:cubicBezTo>
                      <a:pt x="1485646" y="1586611"/>
                      <a:pt x="1506093" y="1906651"/>
                      <a:pt x="1519682" y="2270887"/>
                    </a:cubicBezTo>
                    <a:cubicBezTo>
                      <a:pt x="1519682" y="2311781"/>
                      <a:pt x="1519682" y="2311781"/>
                      <a:pt x="1519682" y="2311781"/>
                    </a:cubicBezTo>
                    <a:cubicBezTo>
                      <a:pt x="1710055" y="2308352"/>
                      <a:pt x="1710055" y="2308352"/>
                      <a:pt x="1710055" y="2308352"/>
                    </a:cubicBezTo>
                    <a:cubicBezTo>
                      <a:pt x="1754251" y="2308352"/>
                      <a:pt x="1798447" y="2318512"/>
                      <a:pt x="1835912" y="2335530"/>
                    </a:cubicBezTo>
                    <a:cubicBezTo>
                      <a:pt x="1876679" y="2349119"/>
                      <a:pt x="1910715" y="2372995"/>
                      <a:pt x="1941322" y="2403602"/>
                    </a:cubicBezTo>
                    <a:cubicBezTo>
                      <a:pt x="1971929" y="2434209"/>
                      <a:pt x="1995678" y="2468245"/>
                      <a:pt x="2012696" y="2505710"/>
                    </a:cubicBezTo>
                    <a:cubicBezTo>
                      <a:pt x="2033143" y="2543175"/>
                      <a:pt x="2039874" y="2587371"/>
                      <a:pt x="2043303" y="2631694"/>
                    </a:cubicBezTo>
                    <a:cubicBezTo>
                      <a:pt x="2056892" y="3319399"/>
                      <a:pt x="2056892" y="3319399"/>
                      <a:pt x="2056892" y="3319399"/>
                    </a:cubicBezTo>
                    <a:cubicBezTo>
                      <a:pt x="2056892" y="3363722"/>
                      <a:pt x="2050034" y="3404489"/>
                      <a:pt x="2033143" y="3445383"/>
                    </a:cubicBezTo>
                    <a:cubicBezTo>
                      <a:pt x="2019554" y="3482848"/>
                      <a:pt x="1995805" y="3520313"/>
                      <a:pt x="1965198" y="3547491"/>
                    </a:cubicBezTo>
                    <a:cubicBezTo>
                      <a:pt x="1938020" y="3578098"/>
                      <a:pt x="1903984" y="3601974"/>
                      <a:pt x="1863217" y="3618992"/>
                    </a:cubicBezTo>
                    <a:cubicBezTo>
                      <a:pt x="1825879" y="3636010"/>
                      <a:pt x="1781556" y="3642868"/>
                      <a:pt x="1737360" y="3646170"/>
                    </a:cubicBezTo>
                    <a:cubicBezTo>
                      <a:pt x="1560576" y="3646170"/>
                      <a:pt x="1560576" y="3646170"/>
                      <a:pt x="1560576" y="3646170"/>
                    </a:cubicBezTo>
                    <a:cubicBezTo>
                      <a:pt x="1560576" y="3687064"/>
                      <a:pt x="1560576" y="3687064"/>
                      <a:pt x="1560576" y="3687064"/>
                    </a:cubicBezTo>
                    <a:cubicBezTo>
                      <a:pt x="1570736" y="4211320"/>
                      <a:pt x="1550416" y="4660773"/>
                      <a:pt x="1506220" y="5021707"/>
                    </a:cubicBezTo>
                    <a:cubicBezTo>
                      <a:pt x="1472184" y="5314569"/>
                      <a:pt x="1417828" y="5549392"/>
                      <a:pt x="1346454" y="5723001"/>
                    </a:cubicBezTo>
                    <a:cubicBezTo>
                      <a:pt x="1281811" y="5876163"/>
                      <a:pt x="1220597" y="5951093"/>
                      <a:pt x="1176401" y="5985129"/>
                    </a:cubicBezTo>
                    <a:cubicBezTo>
                      <a:pt x="1132205" y="6022594"/>
                      <a:pt x="1098169" y="6022594"/>
                      <a:pt x="1091438" y="6022594"/>
                    </a:cubicBezTo>
                    <a:lnTo>
                      <a:pt x="618871" y="6022594"/>
                    </a:lnTo>
                    <a:close/>
                  </a:path>
                </a:pathLst>
              </a:custGeom>
              <a:solidFill>
                <a:srgbClr val="FDD54F"/>
              </a:solidFill>
            </p:spPr>
          </p:sp>
        </p:grpSp>
        <p:grpSp>
          <p:nvGrpSpPr>
            <p:cNvPr name="Group 12" id="12"/>
            <p:cNvGrpSpPr/>
            <p:nvPr/>
          </p:nvGrpSpPr>
          <p:grpSpPr>
            <a:xfrm rot="0">
              <a:off x="1214030" y="848406"/>
              <a:ext cx="2020991" cy="3988151"/>
              <a:chOff x="0" y="0"/>
              <a:chExt cx="2838240" cy="5600880"/>
            </a:xfrm>
          </p:grpSpPr>
          <p:sp>
            <p:nvSpPr>
              <p:cNvPr name="Freeform 13" id="13"/>
              <p:cNvSpPr/>
              <p:nvPr/>
            </p:nvSpPr>
            <p:spPr>
              <a:xfrm flipH="false" flipV="false" rot="0">
                <a:off x="0" y="-127"/>
                <a:ext cx="2837942" cy="5601081"/>
              </a:xfrm>
              <a:custGeom>
                <a:avLst/>
                <a:gdLst/>
                <a:ahLst/>
                <a:cxnLst/>
                <a:rect r="r" b="b" t="t" l="l"/>
                <a:pathLst>
                  <a:path h="5601081" w="2837942">
                    <a:moveTo>
                      <a:pt x="469646" y="5600954"/>
                    </a:moveTo>
                    <a:cubicBezTo>
                      <a:pt x="449199" y="5600954"/>
                      <a:pt x="422021" y="5600954"/>
                      <a:pt x="391414" y="5600954"/>
                    </a:cubicBezTo>
                    <a:cubicBezTo>
                      <a:pt x="357378" y="5597525"/>
                      <a:pt x="323342" y="5594096"/>
                      <a:pt x="289306" y="5587365"/>
                    </a:cubicBezTo>
                    <a:cubicBezTo>
                      <a:pt x="251841" y="5583936"/>
                      <a:pt x="214376" y="5573776"/>
                      <a:pt x="180467" y="5566918"/>
                    </a:cubicBezTo>
                    <a:cubicBezTo>
                      <a:pt x="143002" y="5553329"/>
                      <a:pt x="108966" y="5539740"/>
                      <a:pt x="78359" y="5526024"/>
                    </a:cubicBezTo>
                    <a:cubicBezTo>
                      <a:pt x="71501" y="5522595"/>
                      <a:pt x="64770" y="5515864"/>
                      <a:pt x="54483" y="5512435"/>
                    </a:cubicBezTo>
                    <a:cubicBezTo>
                      <a:pt x="47625" y="5505577"/>
                      <a:pt x="40894" y="5498846"/>
                      <a:pt x="34036" y="5495417"/>
                    </a:cubicBezTo>
                    <a:cubicBezTo>
                      <a:pt x="23876" y="5488559"/>
                      <a:pt x="17018" y="5481828"/>
                      <a:pt x="10160" y="5474970"/>
                    </a:cubicBezTo>
                    <a:cubicBezTo>
                      <a:pt x="6731" y="5471541"/>
                      <a:pt x="3302" y="5468112"/>
                      <a:pt x="0" y="5464810"/>
                    </a:cubicBezTo>
                    <a:cubicBezTo>
                      <a:pt x="30607" y="2260854"/>
                      <a:pt x="30607" y="2260854"/>
                      <a:pt x="30607" y="2260854"/>
                    </a:cubicBezTo>
                    <a:cubicBezTo>
                      <a:pt x="37465" y="2264283"/>
                      <a:pt x="40767" y="2267712"/>
                      <a:pt x="44196" y="2271014"/>
                    </a:cubicBezTo>
                    <a:cubicBezTo>
                      <a:pt x="74803" y="2288032"/>
                      <a:pt x="105410" y="2301621"/>
                      <a:pt x="136144" y="2311908"/>
                    </a:cubicBezTo>
                    <a:cubicBezTo>
                      <a:pt x="166751" y="2325497"/>
                      <a:pt x="200787" y="2332355"/>
                      <a:pt x="234823" y="2339086"/>
                    </a:cubicBezTo>
                    <a:cubicBezTo>
                      <a:pt x="268859" y="2345817"/>
                      <a:pt x="302895" y="2349246"/>
                      <a:pt x="336931" y="2349246"/>
                    </a:cubicBezTo>
                    <a:cubicBezTo>
                      <a:pt x="418592" y="2349246"/>
                      <a:pt x="496824" y="2332228"/>
                      <a:pt x="568325" y="2301621"/>
                    </a:cubicBezTo>
                    <a:cubicBezTo>
                      <a:pt x="639826" y="2271014"/>
                      <a:pt x="701040" y="2230120"/>
                      <a:pt x="755523" y="2175637"/>
                    </a:cubicBezTo>
                    <a:cubicBezTo>
                      <a:pt x="810006" y="2121154"/>
                      <a:pt x="854202" y="2056511"/>
                      <a:pt x="881380" y="1988312"/>
                    </a:cubicBezTo>
                    <a:cubicBezTo>
                      <a:pt x="915416" y="1916811"/>
                      <a:pt x="929005" y="1838452"/>
                      <a:pt x="929005" y="1760220"/>
                    </a:cubicBezTo>
                    <a:cubicBezTo>
                      <a:pt x="929005" y="1681988"/>
                      <a:pt x="915416" y="1603629"/>
                      <a:pt x="884809" y="1532128"/>
                    </a:cubicBezTo>
                    <a:cubicBezTo>
                      <a:pt x="857631" y="1464056"/>
                      <a:pt x="813308" y="1399286"/>
                      <a:pt x="758952" y="1348232"/>
                    </a:cubicBezTo>
                    <a:cubicBezTo>
                      <a:pt x="707898" y="1293749"/>
                      <a:pt x="643255" y="1252855"/>
                      <a:pt x="575183" y="1222248"/>
                    </a:cubicBezTo>
                    <a:cubicBezTo>
                      <a:pt x="503682" y="1191641"/>
                      <a:pt x="428879" y="1177925"/>
                      <a:pt x="350520" y="1177925"/>
                    </a:cubicBezTo>
                    <a:cubicBezTo>
                      <a:pt x="313055" y="1177925"/>
                      <a:pt x="275590" y="1181354"/>
                      <a:pt x="241681" y="1188085"/>
                    </a:cubicBezTo>
                    <a:cubicBezTo>
                      <a:pt x="211074" y="1191514"/>
                      <a:pt x="177038" y="1201674"/>
                      <a:pt x="143002" y="1211961"/>
                    </a:cubicBezTo>
                    <a:cubicBezTo>
                      <a:pt x="112395" y="1225550"/>
                      <a:pt x="81788" y="1239139"/>
                      <a:pt x="54483" y="1256284"/>
                    </a:cubicBezTo>
                    <a:cubicBezTo>
                      <a:pt x="47625" y="1259713"/>
                      <a:pt x="44323" y="1263142"/>
                      <a:pt x="40894" y="1263142"/>
                    </a:cubicBezTo>
                    <a:cubicBezTo>
                      <a:pt x="51054" y="51054"/>
                      <a:pt x="51054" y="51054"/>
                      <a:pt x="51054" y="51054"/>
                    </a:cubicBezTo>
                    <a:cubicBezTo>
                      <a:pt x="91948" y="51054"/>
                      <a:pt x="136144" y="47625"/>
                      <a:pt x="193929" y="47625"/>
                    </a:cubicBezTo>
                    <a:cubicBezTo>
                      <a:pt x="268859" y="44196"/>
                      <a:pt x="364109" y="40767"/>
                      <a:pt x="472948" y="37465"/>
                    </a:cubicBezTo>
                    <a:cubicBezTo>
                      <a:pt x="581787" y="34163"/>
                      <a:pt x="707771" y="34036"/>
                      <a:pt x="854075" y="30607"/>
                    </a:cubicBezTo>
                    <a:cubicBezTo>
                      <a:pt x="996950" y="30607"/>
                      <a:pt x="1156970" y="27178"/>
                      <a:pt x="1333881" y="27178"/>
                    </a:cubicBezTo>
                    <a:cubicBezTo>
                      <a:pt x="1391793" y="27178"/>
                      <a:pt x="1391793" y="27178"/>
                      <a:pt x="1391793" y="27178"/>
                    </a:cubicBezTo>
                    <a:cubicBezTo>
                      <a:pt x="1449705" y="27178"/>
                      <a:pt x="1449705" y="27178"/>
                      <a:pt x="1449705" y="27178"/>
                    </a:cubicBezTo>
                    <a:cubicBezTo>
                      <a:pt x="1493901" y="27178"/>
                      <a:pt x="1541653" y="27178"/>
                      <a:pt x="1585849" y="23749"/>
                    </a:cubicBezTo>
                    <a:cubicBezTo>
                      <a:pt x="1630045" y="23749"/>
                      <a:pt x="1674368" y="20320"/>
                      <a:pt x="1718564" y="20320"/>
                    </a:cubicBezTo>
                    <a:cubicBezTo>
                      <a:pt x="1762760" y="16891"/>
                      <a:pt x="1807083" y="13462"/>
                      <a:pt x="1851279" y="10160"/>
                    </a:cubicBezTo>
                    <a:cubicBezTo>
                      <a:pt x="1878457" y="6731"/>
                      <a:pt x="1905762" y="3302"/>
                      <a:pt x="1932940" y="0"/>
                    </a:cubicBezTo>
                    <a:cubicBezTo>
                      <a:pt x="1932940" y="1641094"/>
                      <a:pt x="1932940" y="1641094"/>
                      <a:pt x="1932940" y="1641094"/>
                    </a:cubicBezTo>
                    <a:cubicBezTo>
                      <a:pt x="2011172" y="1518539"/>
                      <a:pt x="2011172" y="1518539"/>
                      <a:pt x="2011172" y="1518539"/>
                    </a:cubicBezTo>
                    <a:cubicBezTo>
                      <a:pt x="2014601" y="1511681"/>
                      <a:pt x="2018030" y="1508379"/>
                      <a:pt x="2021332" y="1501521"/>
                    </a:cubicBezTo>
                    <a:cubicBezTo>
                      <a:pt x="2024634" y="1494663"/>
                      <a:pt x="2031492" y="1491361"/>
                      <a:pt x="2034921" y="1484503"/>
                    </a:cubicBezTo>
                    <a:cubicBezTo>
                      <a:pt x="2038350" y="1477645"/>
                      <a:pt x="2041779" y="1474343"/>
                      <a:pt x="2048510" y="1467485"/>
                    </a:cubicBezTo>
                    <a:cubicBezTo>
                      <a:pt x="2051939" y="1464056"/>
                      <a:pt x="2055368" y="1457325"/>
                      <a:pt x="2062099" y="1453896"/>
                    </a:cubicBezTo>
                    <a:cubicBezTo>
                      <a:pt x="2082546" y="1430020"/>
                      <a:pt x="2106295" y="1409573"/>
                      <a:pt x="2130171" y="1392555"/>
                    </a:cubicBezTo>
                    <a:cubicBezTo>
                      <a:pt x="2154047" y="1375537"/>
                      <a:pt x="2181225" y="1361948"/>
                      <a:pt x="2208403" y="1348232"/>
                    </a:cubicBezTo>
                    <a:cubicBezTo>
                      <a:pt x="2235581" y="1334516"/>
                      <a:pt x="2266315" y="1327785"/>
                      <a:pt x="2293493" y="1321054"/>
                    </a:cubicBezTo>
                    <a:cubicBezTo>
                      <a:pt x="2324100" y="1314196"/>
                      <a:pt x="2358136" y="1310894"/>
                      <a:pt x="2388743" y="1310894"/>
                    </a:cubicBezTo>
                    <a:cubicBezTo>
                      <a:pt x="2449957" y="1310894"/>
                      <a:pt x="2507869" y="1321054"/>
                      <a:pt x="2562352" y="1344930"/>
                    </a:cubicBezTo>
                    <a:cubicBezTo>
                      <a:pt x="2616835" y="1365377"/>
                      <a:pt x="2664460" y="1399413"/>
                      <a:pt x="2705227" y="1440307"/>
                    </a:cubicBezTo>
                    <a:cubicBezTo>
                      <a:pt x="2745994" y="1481201"/>
                      <a:pt x="2780157" y="1528826"/>
                      <a:pt x="2803906" y="1579880"/>
                    </a:cubicBezTo>
                    <a:cubicBezTo>
                      <a:pt x="2827782" y="1634363"/>
                      <a:pt x="2837942" y="1695704"/>
                      <a:pt x="2837942" y="1753489"/>
                    </a:cubicBezTo>
                    <a:cubicBezTo>
                      <a:pt x="2837942" y="1814830"/>
                      <a:pt x="2827782" y="1872615"/>
                      <a:pt x="2803906" y="1927098"/>
                    </a:cubicBezTo>
                    <a:cubicBezTo>
                      <a:pt x="2783459" y="1981581"/>
                      <a:pt x="2749423" y="2029206"/>
                      <a:pt x="2708656" y="2070100"/>
                    </a:cubicBezTo>
                    <a:cubicBezTo>
                      <a:pt x="2667889" y="2110994"/>
                      <a:pt x="2620137" y="2145030"/>
                      <a:pt x="2565781" y="2168779"/>
                    </a:cubicBezTo>
                    <a:cubicBezTo>
                      <a:pt x="2511425" y="2192528"/>
                      <a:pt x="2450084" y="2202815"/>
                      <a:pt x="2392172" y="2202815"/>
                    </a:cubicBezTo>
                    <a:cubicBezTo>
                      <a:pt x="2358136" y="2202815"/>
                      <a:pt x="2327529" y="2199386"/>
                      <a:pt x="2296922" y="2192655"/>
                    </a:cubicBezTo>
                    <a:cubicBezTo>
                      <a:pt x="2266315" y="2185924"/>
                      <a:pt x="2235708" y="2179066"/>
                      <a:pt x="2208403" y="2165477"/>
                    </a:cubicBezTo>
                    <a:cubicBezTo>
                      <a:pt x="2181098" y="2151888"/>
                      <a:pt x="2153920" y="2138299"/>
                      <a:pt x="2130171" y="2121154"/>
                    </a:cubicBezTo>
                    <a:cubicBezTo>
                      <a:pt x="2106422" y="2104009"/>
                      <a:pt x="2082546" y="2083689"/>
                      <a:pt x="2062099" y="2059813"/>
                    </a:cubicBezTo>
                    <a:cubicBezTo>
                      <a:pt x="2058670" y="2056384"/>
                      <a:pt x="2051939" y="2049653"/>
                      <a:pt x="2048510" y="2046224"/>
                    </a:cubicBezTo>
                    <a:cubicBezTo>
                      <a:pt x="2045081" y="2039366"/>
                      <a:pt x="2038350" y="2036064"/>
                      <a:pt x="2034921" y="2029206"/>
                    </a:cubicBezTo>
                    <a:cubicBezTo>
                      <a:pt x="2031492" y="2022348"/>
                      <a:pt x="2024761" y="2019046"/>
                      <a:pt x="2021332" y="2012188"/>
                    </a:cubicBezTo>
                    <a:cubicBezTo>
                      <a:pt x="2017903" y="2005330"/>
                      <a:pt x="2014474" y="2002028"/>
                      <a:pt x="2011172" y="1995170"/>
                    </a:cubicBezTo>
                    <a:cubicBezTo>
                      <a:pt x="1932940" y="1872615"/>
                      <a:pt x="1932940" y="1872615"/>
                      <a:pt x="1932940" y="1872615"/>
                    </a:cubicBezTo>
                    <a:cubicBezTo>
                      <a:pt x="1932940" y="3483102"/>
                      <a:pt x="1932940" y="3483102"/>
                      <a:pt x="1932940" y="3483102"/>
                    </a:cubicBezTo>
                    <a:cubicBezTo>
                      <a:pt x="1898904" y="3476244"/>
                      <a:pt x="1864868" y="3472942"/>
                      <a:pt x="1830832" y="3469513"/>
                    </a:cubicBezTo>
                    <a:cubicBezTo>
                      <a:pt x="1783207" y="3462655"/>
                      <a:pt x="1738884" y="3459353"/>
                      <a:pt x="1698117" y="3455924"/>
                    </a:cubicBezTo>
                    <a:cubicBezTo>
                      <a:pt x="1653921" y="3452495"/>
                      <a:pt x="1616456" y="3449066"/>
                      <a:pt x="1582420" y="3445764"/>
                    </a:cubicBezTo>
                    <a:cubicBezTo>
                      <a:pt x="1548384" y="3445764"/>
                      <a:pt x="1517777" y="3442335"/>
                      <a:pt x="1487170" y="3442335"/>
                    </a:cubicBezTo>
                    <a:cubicBezTo>
                      <a:pt x="1371473" y="3442335"/>
                      <a:pt x="1272794" y="3476371"/>
                      <a:pt x="1187704" y="3537712"/>
                    </a:cubicBezTo>
                    <a:cubicBezTo>
                      <a:pt x="1112774" y="3592195"/>
                      <a:pt x="1051560" y="3673856"/>
                      <a:pt x="1003935" y="3779393"/>
                    </a:cubicBezTo>
                    <a:cubicBezTo>
                      <a:pt x="963041" y="3871341"/>
                      <a:pt x="932434" y="3980307"/>
                      <a:pt x="908685" y="4113022"/>
                    </a:cubicBezTo>
                    <a:cubicBezTo>
                      <a:pt x="891667" y="4218559"/>
                      <a:pt x="878078" y="4337685"/>
                      <a:pt x="864489" y="4490974"/>
                    </a:cubicBezTo>
                    <a:cubicBezTo>
                      <a:pt x="861060" y="4576064"/>
                      <a:pt x="861060" y="4661154"/>
                      <a:pt x="867918" y="4739513"/>
                    </a:cubicBezTo>
                    <a:cubicBezTo>
                      <a:pt x="874776" y="4811014"/>
                      <a:pt x="888365" y="4879086"/>
                      <a:pt x="905383" y="4947158"/>
                    </a:cubicBezTo>
                    <a:cubicBezTo>
                      <a:pt x="922401" y="5001641"/>
                      <a:pt x="939419" y="5056124"/>
                      <a:pt x="963295" y="5107178"/>
                    </a:cubicBezTo>
                    <a:cubicBezTo>
                      <a:pt x="980313" y="5144643"/>
                      <a:pt x="1000760" y="5182108"/>
                      <a:pt x="1021207" y="5216144"/>
                    </a:cubicBezTo>
                    <a:cubicBezTo>
                      <a:pt x="1028065" y="5229733"/>
                      <a:pt x="1034796" y="5243322"/>
                      <a:pt x="1041654" y="5257038"/>
                    </a:cubicBezTo>
                    <a:cubicBezTo>
                      <a:pt x="1045083" y="5270627"/>
                      <a:pt x="1048512" y="5284216"/>
                      <a:pt x="1048512" y="5297932"/>
                    </a:cubicBezTo>
                    <a:cubicBezTo>
                      <a:pt x="1051941" y="5314950"/>
                      <a:pt x="1051941" y="5328539"/>
                      <a:pt x="1048512" y="5342255"/>
                    </a:cubicBezTo>
                    <a:cubicBezTo>
                      <a:pt x="1048512" y="5355844"/>
                      <a:pt x="1045083" y="5369433"/>
                      <a:pt x="1041654" y="5386578"/>
                    </a:cubicBezTo>
                    <a:cubicBezTo>
                      <a:pt x="1034796" y="5400167"/>
                      <a:pt x="1028065" y="5413756"/>
                      <a:pt x="1021207" y="5424043"/>
                    </a:cubicBezTo>
                    <a:cubicBezTo>
                      <a:pt x="1014349" y="5437632"/>
                      <a:pt x="1007618" y="5447919"/>
                      <a:pt x="997331" y="5458079"/>
                    </a:cubicBezTo>
                    <a:cubicBezTo>
                      <a:pt x="987044" y="5468239"/>
                      <a:pt x="976884" y="5478526"/>
                      <a:pt x="963295" y="5485257"/>
                    </a:cubicBezTo>
                    <a:cubicBezTo>
                      <a:pt x="953135" y="5495417"/>
                      <a:pt x="939419" y="5502275"/>
                      <a:pt x="925830" y="5505704"/>
                    </a:cubicBezTo>
                    <a:cubicBezTo>
                      <a:pt x="884936" y="5522722"/>
                      <a:pt x="840740" y="5536311"/>
                      <a:pt x="789686" y="5550027"/>
                    </a:cubicBezTo>
                    <a:cubicBezTo>
                      <a:pt x="748792" y="5560187"/>
                      <a:pt x="704596" y="5570474"/>
                      <a:pt x="656971" y="5580634"/>
                    </a:cubicBezTo>
                    <a:cubicBezTo>
                      <a:pt x="619506" y="5587492"/>
                      <a:pt x="585470" y="5590794"/>
                      <a:pt x="558292" y="5594223"/>
                    </a:cubicBezTo>
                    <a:cubicBezTo>
                      <a:pt x="534416" y="5597652"/>
                      <a:pt x="517398" y="5601081"/>
                      <a:pt x="514096" y="5601081"/>
                    </a:cubicBezTo>
                    <a:cubicBezTo>
                      <a:pt x="480060" y="5601081"/>
                      <a:pt x="480060" y="5601081"/>
                      <a:pt x="480060" y="5601081"/>
                    </a:cubicBezTo>
                    <a:lnTo>
                      <a:pt x="469900" y="5601081"/>
                    </a:lnTo>
                    <a:close/>
                  </a:path>
                </a:pathLst>
              </a:custGeom>
              <a:solidFill>
                <a:srgbClr val="C2DEED"/>
              </a:solidFill>
            </p:spPr>
          </p:sp>
        </p:grpSp>
        <p:sp>
          <p:nvSpPr>
            <p:cNvPr name="TextBox 14" id="14"/>
            <p:cNvSpPr txBox="true"/>
            <p:nvPr/>
          </p:nvSpPr>
          <p:spPr>
            <a:xfrm rot="0">
              <a:off x="4700265"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04</a:t>
              </a:r>
            </a:p>
          </p:txBody>
        </p:sp>
        <p:sp>
          <p:nvSpPr>
            <p:cNvPr name="TextBox 15" id="15"/>
            <p:cNvSpPr txBox="true"/>
            <p:nvPr/>
          </p:nvSpPr>
          <p:spPr>
            <a:xfrm rot="0">
              <a:off x="3235021"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03</a:t>
              </a:r>
            </a:p>
          </p:txBody>
        </p:sp>
        <p:sp>
          <p:nvSpPr>
            <p:cNvPr name="TextBox 16" id="16"/>
            <p:cNvSpPr txBox="true"/>
            <p:nvPr/>
          </p:nvSpPr>
          <p:spPr>
            <a:xfrm rot="0">
              <a:off x="188269" y="1788927"/>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01</a:t>
              </a:r>
            </a:p>
          </p:txBody>
        </p:sp>
        <p:sp>
          <p:nvSpPr>
            <p:cNvPr name="TextBox 17" id="17"/>
            <p:cNvSpPr txBox="true"/>
            <p:nvPr/>
          </p:nvSpPr>
          <p:spPr>
            <a:xfrm rot="0">
              <a:off x="1774391" y="1769445"/>
              <a:ext cx="822005" cy="663104"/>
            </a:xfrm>
            <a:prstGeom prst="rect">
              <a:avLst/>
            </a:prstGeom>
          </p:spPr>
          <p:txBody>
            <a:bodyPr anchor="t" rtlCol="false" tIns="0" lIns="0" bIns="0" rIns="0">
              <a:spAutoFit/>
            </a:bodyPr>
            <a:lstStyle/>
            <a:p>
              <a:pPr algn="ctr" marL="0" indent="0" lvl="0">
                <a:lnSpc>
                  <a:spcPts val="4195"/>
                </a:lnSpc>
                <a:spcBef>
                  <a:spcPct val="0"/>
                </a:spcBef>
              </a:pPr>
              <a:r>
                <a:rPr lang="en-US" b="true" sz="3040" spc="-124">
                  <a:solidFill>
                    <a:srgbClr val="FFFFFF"/>
                  </a:solidFill>
                  <a:latin typeface="DM Sans Bold"/>
                  <a:ea typeface="DM Sans Bold"/>
                  <a:cs typeface="DM Sans Bold"/>
                  <a:sym typeface="DM Sans Bold"/>
                </a:rPr>
                <a:t>02</a:t>
              </a:r>
            </a:p>
          </p:txBody>
        </p:sp>
      </p:grpSp>
      <p:sp>
        <p:nvSpPr>
          <p:cNvPr name="TextBox 18" id="18"/>
          <p:cNvSpPr txBox="true"/>
          <p:nvPr/>
        </p:nvSpPr>
        <p:spPr>
          <a:xfrm rot="0">
            <a:off x="874692" y="2441642"/>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01</a:t>
            </a:r>
          </a:p>
        </p:txBody>
      </p:sp>
      <p:sp>
        <p:nvSpPr>
          <p:cNvPr name="TextBox 19" id="19"/>
          <p:cNvSpPr txBox="true"/>
          <p:nvPr/>
        </p:nvSpPr>
        <p:spPr>
          <a:xfrm rot="0">
            <a:off x="874692" y="4387459"/>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02</a:t>
            </a:r>
          </a:p>
        </p:txBody>
      </p:sp>
      <p:sp>
        <p:nvSpPr>
          <p:cNvPr name="TextBox 20" id="20"/>
          <p:cNvSpPr txBox="true"/>
          <p:nvPr/>
        </p:nvSpPr>
        <p:spPr>
          <a:xfrm rot="0">
            <a:off x="874692" y="6064826"/>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03</a:t>
            </a:r>
          </a:p>
        </p:txBody>
      </p:sp>
      <p:sp>
        <p:nvSpPr>
          <p:cNvPr name="TextBox 21" id="21"/>
          <p:cNvSpPr txBox="true"/>
          <p:nvPr/>
        </p:nvSpPr>
        <p:spPr>
          <a:xfrm rot="0">
            <a:off x="874692" y="7835655"/>
            <a:ext cx="795123" cy="756041"/>
          </a:xfrm>
          <a:prstGeom prst="rect">
            <a:avLst/>
          </a:prstGeom>
        </p:spPr>
        <p:txBody>
          <a:bodyPr anchor="t" rtlCol="false" tIns="0" lIns="0" bIns="0" rIns="0">
            <a:spAutoFit/>
          </a:bodyPr>
          <a:lstStyle/>
          <a:p>
            <a:pPr algn="ctr" marL="0" indent="0" lvl="0">
              <a:lnSpc>
                <a:spcPts val="6109"/>
              </a:lnSpc>
              <a:spcBef>
                <a:spcPct val="0"/>
              </a:spcBef>
            </a:pPr>
            <a:r>
              <a:rPr lang="en-US" b="true" sz="4427" spc="-181">
                <a:solidFill>
                  <a:srgbClr val="F37335"/>
                </a:solidFill>
                <a:latin typeface="DM Sans Bold"/>
                <a:ea typeface="DM Sans Bold"/>
                <a:cs typeface="DM Sans Bold"/>
                <a:sym typeface="DM Sans Bold"/>
              </a:rPr>
              <a:t>04</a:t>
            </a:r>
          </a:p>
        </p:txBody>
      </p:sp>
      <p:sp>
        <p:nvSpPr>
          <p:cNvPr name="Freeform 22" id="22"/>
          <p:cNvSpPr/>
          <p:nvPr/>
        </p:nvSpPr>
        <p:spPr>
          <a:xfrm flipH="false" flipV="false" rot="0">
            <a:off x="16113130" y="859169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5331006" y="-1695305"/>
            <a:ext cx="3390610" cy="3390610"/>
          </a:xfrm>
          <a:custGeom>
            <a:avLst/>
            <a:gdLst/>
            <a:ahLst/>
            <a:cxnLst/>
            <a:rect r="r" b="b" t="t" l="l"/>
            <a:pathLst>
              <a:path h="3390610" w="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737877" y="2503843"/>
            <a:ext cx="9065627" cy="1349578"/>
          </a:xfrm>
          <a:prstGeom prst="rect">
            <a:avLst/>
          </a:prstGeom>
        </p:spPr>
        <p:txBody>
          <a:bodyPr anchor="t" rtlCol="false" tIns="0" lIns="0" bIns="0" rIns="0">
            <a:spAutoFit/>
          </a:bodyPr>
          <a:lstStyle/>
          <a:p>
            <a:pPr algn="l">
              <a:lnSpc>
                <a:spcPts val="3629"/>
              </a:lnSpc>
              <a:spcBef>
                <a:spcPct val="0"/>
              </a:spcBef>
            </a:pPr>
            <a:r>
              <a:rPr lang="en-US" b="true" sz="2630" spc="257">
                <a:solidFill>
                  <a:srgbClr val="000000"/>
                </a:solidFill>
                <a:latin typeface="DM Sans Bold"/>
                <a:ea typeface="DM Sans Bold"/>
                <a:cs typeface="DM Sans Bold"/>
                <a:sym typeface="DM Sans Bold"/>
              </a:rPr>
              <a:t>Inc</a:t>
            </a:r>
            <a:r>
              <a:rPr lang="en-US" b="true" sz="2630" spc="257">
                <a:solidFill>
                  <a:srgbClr val="000000"/>
                </a:solidFill>
                <a:latin typeface="DM Sans Bold"/>
                <a:ea typeface="DM Sans Bold"/>
                <a:cs typeface="DM Sans Bold"/>
                <a:sym typeface="DM Sans Bold"/>
              </a:rPr>
              <a:t>rease student enrollment by 50 students by December 2025 through marketing, better online classes, and school partnerships</a:t>
            </a:r>
          </a:p>
        </p:txBody>
      </p:sp>
      <p:sp>
        <p:nvSpPr>
          <p:cNvPr name="TextBox 25" id="25"/>
          <p:cNvSpPr txBox="true"/>
          <p:nvPr/>
        </p:nvSpPr>
        <p:spPr>
          <a:xfrm rot="0">
            <a:off x="1737877" y="4449661"/>
            <a:ext cx="10591507" cy="892378"/>
          </a:xfrm>
          <a:prstGeom prst="rect">
            <a:avLst/>
          </a:prstGeom>
        </p:spPr>
        <p:txBody>
          <a:bodyPr anchor="t" rtlCol="false" tIns="0" lIns="0" bIns="0" rIns="0">
            <a:spAutoFit/>
          </a:bodyPr>
          <a:lstStyle/>
          <a:p>
            <a:pPr algn="l">
              <a:lnSpc>
                <a:spcPts val="3629"/>
              </a:lnSpc>
              <a:spcBef>
                <a:spcPct val="0"/>
              </a:spcBef>
            </a:pPr>
            <a:r>
              <a:rPr lang="en-US" b="true" sz="2630" spc="257">
                <a:solidFill>
                  <a:srgbClr val="000000"/>
                </a:solidFill>
                <a:latin typeface="DM Sans Bold"/>
                <a:ea typeface="DM Sans Bold"/>
                <a:cs typeface="DM Sans Bold"/>
                <a:sym typeface="DM Sans Bold"/>
              </a:rPr>
              <a:t>Reach a student satisfaction score </a:t>
            </a:r>
            <a:r>
              <a:rPr lang="en-US" b="true" sz="2630" spc="257">
                <a:solidFill>
                  <a:srgbClr val="000000"/>
                </a:solidFill>
                <a:latin typeface="DM Sans Bold"/>
                <a:ea typeface="DM Sans Bold"/>
                <a:cs typeface="DM Sans Bold"/>
                <a:sym typeface="DM Sans Bold"/>
              </a:rPr>
              <a:t>of 90/100 for classes by improving content and training teachers.</a:t>
            </a:r>
          </a:p>
        </p:txBody>
      </p:sp>
      <p:sp>
        <p:nvSpPr>
          <p:cNvPr name="TextBox 26" id="26"/>
          <p:cNvSpPr txBox="true"/>
          <p:nvPr/>
        </p:nvSpPr>
        <p:spPr>
          <a:xfrm rot="0">
            <a:off x="1737877" y="6248793"/>
            <a:ext cx="12137007" cy="892306"/>
          </a:xfrm>
          <a:prstGeom prst="rect">
            <a:avLst/>
          </a:prstGeom>
        </p:spPr>
        <p:txBody>
          <a:bodyPr anchor="t" rtlCol="false" tIns="0" lIns="0" bIns="0" rIns="0">
            <a:spAutoFit/>
          </a:bodyPr>
          <a:lstStyle/>
          <a:p>
            <a:pPr algn="l">
              <a:lnSpc>
                <a:spcPts val="3633"/>
              </a:lnSpc>
              <a:spcBef>
                <a:spcPct val="0"/>
              </a:spcBef>
            </a:pPr>
            <a:r>
              <a:rPr lang="en-US" b="true" sz="2633" spc="258">
                <a:solidFill>
                  <a:srgbClr val="000000"/>
                </a:solidFill>
                <a:latin typeface="DM Sans Bold"/>
                <a:ea typeface="DM Sans Bold"/>
                <a:cs typeface="DM Sans Bold"/>
                <a:sym typeface="DM Sans Bold"/>
              </a:rPr>
              <a:t>Rai</a:t>
            </a:r>
            <a:r>
              <a:rPr lang="en-US" b="true" sz="2633" spc="258">
                <a:solidFill>
                  <a:srgbClr val="000000"/>
                </a:solidFill>
                <a:latin typeface="DM Sans Bold"/>
                <a:ea typeface="DM Sans Bold"/>
                <a:cs typeface="DM Sans Bold"/>
                <a:sym typeface="DM Sans Bold"/>
              </a:rPr>
              <a:t>se social media engagement to 300 interactions per post by September 2025 through regular and creative content.</a:t>
            </a:r>
          </a:p>
        </p:txBody>
      </p:sp>
      <p:sp>
        <p:nvSpPr>
          <p:cNvPr name="TextBox 27" id="27"/>
          <p:cNvSpPr txBox="true"/>
          <p:nvPr/>
        </p:nvSpPr>
        <p:spPr>
          <a:xfrm rot="0">
            <a:off x="1737877" y="8065024"/>
            <a:ext cx="12750073" cy="892378"/>
          </a:xfrm>
          <a:prstGeom prst="rect">
            <a:avLst/>
          </a:prstGeom>
        </p:spPr>
        <p:txBody>
          <a:bodyPr anchor="t" rtlCol="false" tIns="0" lIns="0" bIns="0" rIns="0">
            <a:spAutoFit/>
          </a:bodyPr>
          <a:lstStyle/>
          <a:p>
            <a:pPr algn="l">
              <a:lnSpc>
                <a:spcPts val="3629"/>
              </a:lnSpc>
              <a:spcBef>
                <a:spcPct val="0"/>
              </a:spcBef>
            </a:pPr>
            <a:r>
              <a:rPr lang="en-US" b="true" sz="2630" spc="257">
                <a:solidFill>
                  <a:srgbClr val="000000"/>
                </a:solidFill>
                <a:latin typeface="DM Sans Bold"/>
                <a:ea typeface="DM Sans Bold"/>
                <a:cs typeface="DM Sans Bold"/>
                <a:sym typeface="DM Sans Bold"/>
              </a:rPr>
              <a:t>Conduct 6 beginner worksh</a:t>
            </a:r>
            <a:r>
              <a:rPr lang="en-US" b="true" sz="2630" spc="257">
                <a:solidFill>
                  <a:srgbClr val="000000"/>
                </a:solidFill>
                <a:latin typeface="DM Sans Bold"/>
                <a:ea typeface="DM Sans Bold"/>
                <a:cs typeface="DM Sans Bold"/>
                <a:sym typeface="DM Sans Bold"/>
              </a:rPr>
              <a:t>ops and convert at least 12 attendees into full-course students by August 2025.</a:t>
            </a:r>
          </a:p>
        </p:txBody>
      </p:sp>
      <p:sp>
        <p:nvSpPr>
          <p:cNvPr name="Freeform 28" id="28"/>
          <p:cNvSpPr/>
          <p:nvPr/>
        </p:nvSpPr>
        <p:spPr>
          <a:xfrm flipH="false" flipV="false" rot="0">
            <a:off x="-1110219" y="-2605107"/>
            <a:ext cx="3390610" cy="3390610"/>
          </a:xfrm>
          <a:custGeom>
            <a:avLst/>
            <a:gdLst/>
            <a:ahLst/>
            <a:cxnLst/>
            <a:rect r="r" b="b" t="t" l="l"/>
            <a:pathLst>
              <a:path h="3390610" w="3390610">
                <a:moveTo>
                  <a:pt x="0" y="0"/>
                </a:moveTo>
                <a:lnTo>
                  <a:pt x="3390609" y="0"/>
                </a:lnTo>
                <a:lnTo>
                  <a:pt x="3390609" y="3390609"/>
                </a:lnTo>
                <a:lnTo>
                  <a:pt x="0" y="339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98631" y="9341682"/>
            <a:ext cx="1073622" cy="1073622"/>
          </a:xfrm>
          <a:custGeom>
            <a:avLst/>
            <a:gdLst/>
            <a:ahLst/>
            <a:cxnLst/>
            <a:rect r="r" b="b" t="t" l="l"/>
            <a:pathLst>
              <a:path h="1073622" w="1073622">
                <a:moveTo>
                  <a:pt x="0" y="0"/>
                </a:moveTo>
                <a:lnTo>
                  <a:pt x="1073623" y="0"/>
                </a:lnTo>
                <a:lnTo>
                  <a:pt x="1073623" y="1073622"/>
                </a:lnTo>
                <a:lnTo>
                  <a:pt x="0" y="1073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DAGmSL5A3jY</dc:identifier>
  <dcterms:modified xsi:type="dcterms:W3CDTF">2011-08-01T06:04:30Z</dcterms:modified>
  <cp:revision>1</cp:revision>
  <dc:title>Crafty Kids Project</dc:title>
</cp:coreProperties>
</file>